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8" r:id="rId2"/>
    <p:sldId id="257" r:id="rId3"/>
    <p:sldId id="262" r:id="rId4"/>
    <p:sldId id="260" r:id="rId5"/>
    <p:sldId id="264" r:id="rId6"/>
    <p:sldId id="261" r:id="rId7"/>
    <p:sldId id="263" r:id="rId8"/>
    <p:sldId id="256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68"/>
  </p:normalViewPr>
  <p:slideViewPr>
    <p:cSldViewPr snapToGrid="0" snapToObjects="1">
      <p:cViewPr varScale="1">
        <p:scale>
          <a:sx n="132" d="100"/>
          <a:sy n="132" d="100"/>
        </p:scale>
        <p:origin x="9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4630A-564C-4BF3-8B5D-6BC08E42B7B1}" type="datetimeFigureOut">
              <a:rPr lang="en-US" smtClean="0"/>
              <a:pPr/>
              <a:t>2/22/23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709-B9E5-4C1C-B09C-C0EEF0A9216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1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8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4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0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74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6476-95E1-784B-B666-BB034F48A820}" type="datetimeFigureOut">
              <a:rPr lang="es-ES" smtClean="0"/>
              <a:pPr/>
              <a:t>22/2/23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IC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49869" y="347083"/>
            <a:ext cx="7252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>
                <a:solidFill>
                  <a:srgbClr val="1D2763"/>
                </a:solidFill>
              </a:rPr>
              <a:t>¿Cómo llevar a cabo la sesión de </a:t>
            </a:r>
            <a:r>
              <a:rPr lang="es-ES" sz="7200" b="1" dirty="0" err="1">
                <a:solidFill>
                  <a:srgbClr val="1D2763"/>
                </a:solidFill>
              </a:rPr>
              <a:t>Mentoreo</a:t>
            </a:r>
            <a:r>
              <a:rPr lang="es-ES" sz="7200" b="1" dirty="0">
                <a:solidFill>
                  <a:srgbClr val="1D2763"/>
                </a:solidFill>
              </a:rPr>
              <a:t>?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26804" y="3915124"/>
            <a:ext cx="264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MENTOREO SESIÓN 4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342681" y="6581001"/>
            <a:ext cx="1801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aseline="30000" dirty="0">
                <a:solidFill>
                  <a:schemeClr val="bg1"/>
                </a:solidFill>
              </a:rPr>
              <a:t>Última versión 06/08/15</a:t>
            </a:r>
          </a:p>
        </p:txBody>
      </p: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6B3914C1-E887-92CC-FF6C-014B2AE5BD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108" y="6171137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0DB06B2-266C-0B29-6408-0D87C5B5B6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4336" y="6140784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0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820738" y="50799"/>
            <a:ext cx="8229600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ACUERDO DE MENTOREO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770188" y="1049338"/>
            <a:ext cx="3603625" cy="3603625"/>
            <a:chOff x="2770188" y="1049338"/>
            <a:chExt cx="3603625" cy="3603625"/>
          </a:xfrm>
        </p:grpSpPr>
        <p:sp>
          <p:nvSpPr>
            <p:cNvPr id="14" name="Elipse 5"/>
            <p:cNvSpPr/>
            <p:nvPr/>
          </p:nvSpPr>
          <p:spPr>
            <a:xfrm>
              <a:off x="2770188" y="1049338"/>
              <a:ext cx="3603625" cy="3603625"/>
            </a:xfrm>
            <a:prstGeom prst="ellipse">
              <a:avLst/>
            </a:prstGeom>
            <a:solidFill>
              <a:schemeClr val="lt1">
                <a:alpha val="50000"/>
              </a:schemeClr>
            </a:solidFill>
            <a:ln w="762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7" name="Rectángulo 6"/>
            <p:cNvSpPr>
              <a:spLocks noChangeArrowheads="1"/>
            </p:cNvSpPr>
            <p:nvPr/>
          </p:nvSpPr>
          <p:spPr bwMode="auto">
            <a:xfrm>
              <a:off x="4040188" y="2060575"/>
              <a:ext cx="10636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 u="sng">
                  <a:solidFill>
                    <a:srgbClr val="142D6A"/>
                  </a:solidFill>
                </a:rPr>
                <a:t>DIOS</a:t>
              </a:r>
              <a:endParaRPr lang="es-ES" sz="28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331913" y="2852738"/>
            <a:ext cx="3603625" cy="3603625"/>
            <a:chOff x="1331913" y="2852738"/>
            <a:chExt cx="3603625" cy="3603625"/>
          </a:xfrm>
        </p:grpSpPr>
        <p:sp>
          <p:nvSpPr>
            <p:cNvPr id="15" name="Elipse 11"/>
            <p:cNvSpPr/>
            <p:nvPr/>
          </p:nvSpPr>
          <p:spPr>
            <a:xfrm>
              <a:off x="1331913" y="2852738"/>
              <a:ext cx="3603625" cy="3603625"/>
            </a:xfrm>
            <a:prstGeom prst="ellipse">
              <a:avLst/>
            </a:prstGeom>
            <a:solidFill>
              <a:schemeClr val="lt1">
                <a:alpha val="50000"/>
              </a:schemeClr>
            </a:solidFill>
            <a:ln w="762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8" name="Rectángulo 6"/>
            <p:cNvSpPr>
              <a:spLocks noChangeArrowheads="1"/>
            </p:cNvSpPr>
            <p:nvPr/>
          </p:nvSpPr>
          <p:spPr bwMode="auto">
            <a:xfrm>
              <a:off x="1900238" y="4322763"/>
              <a:ext cx="1735137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EL</a:t>
              </a:r>
            </a:p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MENTOR</a:t>
              </a:r>
              <a:endParaRPr lang="es-ES" sz="28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281488" y="2852738"/>
            <a:ext cx="3603625" cy="3603625"/>
            <a:chOff x="4281488" y="2852738"/>
            <a:chExt cx="3603625" cy="3603625"/>
          </a:xfrm>
        </p:grpSpPr>
        <p:sp>
          <p:nvSpPr>
            <p:cNvPr id="16" name="Elipse 12"/>
            <p:cNvSpPr/>
            <p:nvPr/>
          </p:nvSpPr>
          <p:spPr>
            <a:xfrm>
              <a:off x="4281488" y="2852738"/>
              <a:ext cx="3603625" cy="3603625"/>
            </a:xfrm>
            <a:prstGeom prst="ellipse">
              <a:avLst/>
            </a:prstGeom>
            <a:solidFill>
              <a:schemeClr val="lt1">
                <a:alpha val="50000"/>
              </a:schemeClr>
            </a:solidFill>
            <a:ln w="762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9" name="Rectángulo 6"/>
            <p:cNvSpPr>
              <a:spLocks noChangeArrowheads="1"/>
            </p:cNvSpPr>
            <p:nvPr/>
          </p:nvSpPr>
          <p:spPr bwMode="auto">
            <a:xfrm>
              <a:off x="5018088" y="4322763"/>
              <a:ext cx="2771775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EL</a:t>
              </a:r>
            </a:p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MENTOREADO</a:t>
              </a:r>
              <a:endParaRPr lang="es-ES" sz="2800" dirty="0"/>
            </a:p>
          </p:txBody>
        </p:sp>
      </p:grp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D121BEFF-404D-0E0E-2D61-5E65DF4C9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06" y="6597206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B851D77-A8CB-754D-5DBF-1ABBD8060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34" y="6566853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20738" y="50799"/>
            <a:ext cx="8229600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COMPONENTES DEL ACUERDO DE MENTOREO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820738" y="1270001"/>
            <a:ext cx="800060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  <a:cs typeface="ＭＳ Ｐゴシック" charset="0"/>
              </a:rPr>
              <a:t>¿Cuándo  y dónde debemos reunirnos?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  <a:cs typeface="ＭＳ Ｐゴシック" charset="0"/>
              </a:rPr>
              <a:t>¿Cuánto tiempo debe durar una reunión?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  <a:cs typeface="ＭＳ Ｐゴシック" charset="0"/>
              </a:rPr>
              <a:t>¿Qué tan frecuente debemos reunirnos?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</a:rPr>
              <a:t>¿Cuáles serán los temas para nuestras reuniones?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</a:rPr>
              <a:t>¿Qué temas, si hay alguno, podría ser tabú?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</a:rPr>
              <a:t>¿Cuáles son las reglas para confidencialidad?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>
                <a:latin typeface="Arial" charset="0"/>
                <a:ea typeface="ＭＳ Ｐゴシック" charset="0"/>
              </a:rPr>
              <a:t>¿Cómo sabremos cuando hemos logrado lo que nos dispusimos realizar?</a:t>
            </a:r>
          </a:p>
        </p:txBody>
      </p: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4F632D9D-7C4C-18FB-2F75-0F41B1684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87DBCCE-FFA8-14AD-34CA-134DFD77B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288" y="0"/>
            <a:ext cx="87487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Tres clases de Preguntas</a:t>
            </a:r>
            <a:r>
              <a:rPr kumimoji="0" lang="es-ES_tradnl" sz="32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 usadas en </a:t>
            </a:r>
            <a:r>
              <a:rPr kumimoji="0" lang="es-ES_tradnl" sz="32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Mentoreo</a:t>
            </a:r>
            <a:endParaRPr kumimoji="0" lang="es-ES_tradnl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6" name="Triángulo isósceles 5"/>
          <p:cNvSpPr>
            <a:spLocks noChangeArrowheads="1"/>
          </p:cNvSpPr>
          <p:nvPr/>
        </p:nvSpPr>
        <p:spPr bwMode="auto">
          <a:xfrm>
            <a:off x="2493301" y="1640422"/>
            <a:ext cx="4425082" cy="3688783"/>
          </a:xfrm>
          <a:prstGeom prst="triangle">
            <a:avLst>
              <a:gd name="adj" fmla="val 50000"/>
            </a:avLst>
          </a:prstGeom>
          <a:noFill/>
          <a:ln w="76200">
            <a:solidFill>
              <a:srgbClr val="17375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ES_tradnl" sz="2200" b="1" dirty="0">
                <a:solidFill>
                  <a:srgbClr val="142D6A"/>
                </a:solidFill>
              </a:rPr>
              <a:t>LA </a:t>
            </a:r>
          </a:p>
          <a:p>
            <a:pPr algn="ctr">
              <a:defRPr/>
            </a:pPr>
            <a:r>
              <a:rPr lang="es-ES_tradnl" sz="2200" b="1" dirty="0">
                <a:solidFill>
                  <a:srgbClr val="142D6A"/>
                </a:solidFill>
              </a:rPr>
              <a:t>VIDA DEL MENTOREADO</a:t>
            </a:r>
          </a:p>
          <a:p>
            <a:pPr algn="ctr">
              <a:defRPr/>
            </a:pPr>
            <a:endParaRPr lang="es-ES_tradnl" sz="2200" b="1" dirty="0">
              <a:solidFill>
                <a:srgbClr val="142D6A"/>
              </a:solidFill>
              <a:latin typeface="+mn-lt"/>
              <a:ea typeface="+mn-ea"/>
            </a:endParaRPr>
          </a:p>
          <a:p>
            <a:pPr algn="ctr">
              <a:defRPr/>
            </a:pPr>
            <a:endParaRPr lang="es-ES_tradnl" sz="2200" b="1" dirty="0">
              <a:solidFill>
                <a:srgbClr val="142D6A"/>
              </a:solidFill>
            </a:endParaRPr>
          </a:p>
          <a:p>
            <a:pPr algn="ctr">
              <a:defRPr/>
            </a:pPr>
            <a:endParaRPr lang="es-ES" sz="2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ctángulo 6"/>
          <p:cNvSpPr>
            <a:spLocks noChangeArrowheads="1"/>
          </p:cNvSpPr>
          <p:nvPr/>
        </p:nvSpPr>
        <p:spPr bwMode="auto">
          <a:xfrm>
            <a:off x="3006506" y="1006475"/>
            <a:ext cx="33069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2400" b="1" u="sng" dirty="0">
                <a:solidFill>
                  <a:srgbClr val="142D6A"/>
                </a:solidFill>
              </a:rPr>
              <a:t>LA VIDA ESPIRITUAL</a:t>
            </a:r>
            <a:endParaRPr lang="es-ES" sz="2400" dirty="0"/>
          </a:p>
        </p:txBody>
      </p:sp>
      <p:sp>
        <p:nvSpPr>
          <p:cNvPr id="18" name="Rectángulo 7"/>
          <p:cNvSpPr>
            <a:spLocks noChangeArrowheads="1"/>
          </p:cNvSpPr>
          <p:nvPr/>
        </p:nvSpPr>
        <p:spPr bwMode="auto">
          <a:xfrm>
            <a:off x="625191" y="5536896"/>
            <a:ext cx="2930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2400" b="1" u="sng" dirty="0">
                <a:solidFill>
                  <a:srgbClr val="142D6A"/>
                </a:solidFill>
              </a:rPr>
              <a:t>LA VIDA FAMILIAR</a:t>
            </a:r>
            <a:endParaRPr lang="es-ES" sz="2400" dirty="0"/>
          </a:p>
        </p:txBody>
      </p:sp>
      <p:sp>
        <p:nvSpPr>
          <p:cNvPr id="19" name="Rectángulo 8"/>
          <p:cNvSpPr>
            <a:spLocks noChangeArrowheads="1"/>
          </p:cNvSpPr>
          <p:nvPr/>
        </p:nvSpPr>
        <p:spPr bwMode="auto">
          <a:xfrm>
            <a:off x="5605373" y="5554825"/>
            <a:ext cx="3443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2400" b="1" u="sng" dirty="0">
                <a:solidFill>
                  <a:srgbClr val="142D6A"/>
                </a:solidFill>
              </a:rPr>
              <a:t>LA VIDA MINISTERIAL</a:t>
            </a:r>
            <a:endParaRPr lang="es-ES" sz="2400" dirty="0"/>
          </a:p>
        </p:txBody>
      </p: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89F696BC-27D3-A796-702E-9A641FF30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24DA1EA-87AF-9AE1-C7E3-0B13255CE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allAtOnce" animBg="1"/>
      <p:bldP spid="17" grpId="0" build="p"/>
      <p:bldP spid="18" grpId="0" build="p"/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3200" b="1" dirty="0">
                <a:solidFill>
                  <a:schemeClr val="bg1"/>
                </a:solidFill>
                <a:cs typeface="Arial" pitchFamily="34" charset="0"/>
              </a:rPr>
              <a:t>PUNTOS DE ACCIÓN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8" name="Imagen 7" descr="actio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1"/>
          <a:stretch/>
        </p:blipFill>
        <p:spPr>
          <a:xfrm>
            <a:off x="0" y="2080380"/>
            <a:ext cx="7467600" cy="3943047"/>
          </a:xfrm>
          <a:prstGeom prst="rect">
            <a:avLst/>
          </a:prstGeom>
        </p:spPr>
      </p:pic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762163B8-4D45-5DCE-6DF9-A41EBA5E7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A7B24E8-6C66-0A9D-1E30-7978F8E583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5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3200" b="1" dirty="0">
                <a:solidFill>
                  <a:schemeClr val="bg1"/>
                </a:solidFill>
                <a:cs typeface="Arial" pitchFamily="34" charset="0"/>
              </a:rPr>
              <a:t>EL USO DE EXPERTOS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Rectángulo 3"/>
          <p:cNvSpPr>
            <a:spLocks noChangeArrowheads="1"/>
          </p:cNvSpPr>
          <p:nvPr/>
        </p:nvSpPr>
        <p:spPr bwMode="auto">
          <a:xfrm>
            <a:off x="636829" y="1700213"/>
            <a:ext cx="5401662" cy="405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S_tradnl" sz="2600" dirty="0"/>
              <a:t>Los mentores necesitan reconocer sus </a:t>
            </a:r>
            <a:r>
              <a:rPr lang="es-ES_tradnl" sz="2600" b="1" u="sng" dirty="0">
                <a:solidFill>
                  <a:srgbClr val="142D6A"/>
                </a:solidFill>
              </a:rPr>
              <a:t>LIMITACIONES.</a:t>
            </a:r>
            <a:endParaRPr lang="es-ES_tradnl" sz="2600" dirty="0">
              <a:solidFill>
                <a:srgbClr val="142D6A"/>
              </a:solidFill>
            </a:endParaRP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600" dirty="0"/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C" sz="2600" dirty="0"/>
              <a:t>Traer </a:t>
            </a:r>
            <a:r>
              <a:rPr lang="es-ES_tradnl" sz="2600" b="1" u="sng" dirty="0">
                <a:solidFill>
                  <a:srgbClr val="142D6A"/>
                </a:solidFill>
              </a:rPr>
              <a:t>ESPECIALISTAS</a:t>
            </a:r>
            <a:r>
              <a:rPr lang="es-ES_tradnl" sz="2600" b="1" dirty="0">
                <a:solidFill>
                  <a:srgbClr val="142D6A"/>
                </a:solidFill>
              </a:rPr>
              <a:t> </a:t>
            </a:r>
            <a:r>
              <a:rPr lang="es-ES_tradnl" sz="2600" dirty="0"/>
              <a:t>en áreas en las que los mentores se sienten incómodos o inadecuados permite a los mentores expandir su red de apoyo.</a:t>
            </a:r>
            <a:endParaRPr lang="es-ES" sz="2600" dirty="0"/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31059" y="2450522"/>
            <a:ext cx="2610149" cy="3303108"/>
          </a:xfrm>
          <a:prstGeom prst="rect">
            <a:avLst/>
          </a:prstGeom>
        </p:spPr>
      </p:pic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42738B12-62D2-FDE5-6320-F68B96C32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D2978E7-188A-9FC5-059E-2CAD25E9CC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5288" y="1364566"/>
            <a:ext cx="8326681" cy="1842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6000" b="1" u="sng" dirty="0">
                <a:solidFill>
                  <a:srgbClr val="142D6A"/>
                </a:solidFill>
              </a:rPr>
              <a:t>AHORA A PONER EN PRÁCTICA</a:t>
            </a:r>
          </a:p>
        </p:txBody>
      </p:sp>
      <p:pic>
        <p:nvPicPr>
          <p:cNvPr id="1026" name="Picture 2" descr="C:\Users\Red Multiplicacion\Downloads\MC900297171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94145" y="3692659"/>
            <a:ext cx="3630942" cy="2397915"/>
          </a:xfrm>
          <a:prstGeom prst="rect">
            <a:avLst/>
          </a:prstGeom>
          <a:noFill/>
        </p:spPr>
      </p:pic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1306DEE9-DA29-DF3D-4917-010EB7FB4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4C89230-C960-4B72-4497-22545CBF63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7ADFA549-41E8-DDCA-EF43-5E66DB84D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0068" y="6180762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B41F3AC-743B-00B3-8A34-C44B6E936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296" y="6150409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07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162</Words>
  <Application>Microsoft Macintosh PowerPoint</Application>
  <PresentationFormat>Presentación en pantalla (4:3)</PresentationFormat>
  <Paragraphs>36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Red de Multiplicación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Rommel Salazar López</dc:creator>
  <cp:lastModifiedBy>Evangelismo Mesoamérica Iglesia del Nazareno</cp:lastModifiedBy>
  <cp:revision>49</cp:revision>
  <dcterms:created xsi:type="dcterms:W3CDTF">2014-08-20T14:16:01Z</dcterms:created>
  <dcterms:modified xsi:type="dcterms:W3CDTF">2023-02-22T21:24:22Z</dcterms:modified>
</cp:coreProperties>
</file>