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8" r:id="rId2"/>
    <p:sldId id="257" r:id="rId3"/>
    <p:sldId id="262" r:id="rId4"/>
    <p:sldId id="259" r:id="rId5"/>
    <p:sldId id="260" r:id="rId6"/>
    <p:sldId id="263" r:id="rId7"/>
    <p:sldId id="261" r:id="rId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2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49EC2B-4F43-4DA9-B25B-ED8BB02451E3}" v="1" dt="2023-02-27T14:47:47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7"/>
  </p:normalViewPr>
  <p:slideViewPr>
    <p:cSldViewPr snapToGrid="0" snapToObjects="1">
      <p:cViewPr varScale="1">
        <p:scale>
          <a:sx n="106" d="100"/>
          <a:sy n="106" d="100"/>
        </p:scale>
        <p:origin x="175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4630A-564C-4BF3-8B5D-6BC08E42B7B1}" type="datetimeFigureOut">
              <a:rPr lang="en-US" smtClean="0"/>
              <a:pPr/>
              <a:t>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8C709-B9E5-4C1C-B09C-C0EEF0A9216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682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8C709-B9E5-4C1C-B09C-C0EEF0A9216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C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Ejemplos bíblicos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C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Moisés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C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Bernabé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s-EC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Pablo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8C709-B9E5-4C1C-B09C-C0EEF0A9216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8C709-B9E5-4C1C-B09C-C0EEF0A9216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84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27/02/2023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71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27/02/2023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184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27/02/2023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2424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27/02/2023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3244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27/02/2023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0067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27/02/2023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817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27/02/2023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4749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27/02/2023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261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27/02/2023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533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27/02/2023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0749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6476-95E1-784B-B666-BB034F48A820}" type="datetimeFigureOut">
              <a:rPr lang="es-ES" smtClean="0"/>
              <a:pPr/>
              <a:t>27/02/2023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915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06476-95E1-784B-B666-BB034F48A820}" type="datetimeFigureOut">
              <a:rPr lang="es-ES" smtClean="0"/>
              <a:pPr/>
              <a:t>27/02/2023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48871-C3EF-6E44-920B-25248A7D53E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0883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1.tiff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NICI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726804" y="4332141"/>
            <a:ext cx="2642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MENTOREO SESIÓN 2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36134" y="968191"/>
            <a:ext cx="72527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7200" b="1" dirty="0">
                <a:solidFill>
                  <a:srgbClr val="1D2763"/>
                </a:solidFill>
              </a:rPr>
              <a:t>Mentoreado, </a:t>
            </a:r>
          </a:p>
          <a:p>
            <a:r>
              <a:rPr lang="es-ES" sz="7200" b="1" dirty="0">
                <a:solidFill>
                  <a:srgbClr val="1D2763"/>
                </a:solidFill>
              </a:rPr>
              <a:t>Un Aprendiz Adulto</a:t>
            </a:r>
          </a:p>
        </p:txBody>
      </p:sp>
      <p:sp>
        <p:nvSpPr>
          <p:cNvPr id="6" name="Rectángulo 5"/>
          <p:cNvSpPr/>
          <p:nvPr/>
        </p:nvSpPr>
        <p:spPr>
          <a:xfrm>
            <a:off x="7342681" y="6581001"/>
            <a:ext cx="18013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baseline="30000" dirty="0">
                <a:solidFill>
                  <a:schemeClr val="bg1"/>
                </a:solidFill>
              </a:rPr>
              <a:t>Última versión 06/08/15</a:t>
            </a:r>
          </a:p>
        </p:txBody>
      </p:sp>
      <p:pic>
        <p:nvPicPr>
          <p:cNvPr id="2" name="Imagen 1" descr="Imagen de la pantalla de un celular con texto e imagen&#10;&#10;Descripción generada automáticamente con confianza baja">
            <a:extLst>
              <a:ext uri="{FF2B5EF4-FFF2-40B4-BE49-F238E27FC236}">
                <a16:creationId xmlns:a16="http://schemas.microsoft.com/office/drawing/2014/main" id="{D89346DD-8856-C124-1036-3373515060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3871" y="6172836"/>
            <a:ext cx="821932" cy="20999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01218C0F-810E-0B14-2A7C-A9179F897B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8099" y="6142483"/>
            <a:ext cx="893852" cy="2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70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7999" y="50799"/>
            <a:ext cx="8229600" cy="689429"/>
          </a:xfrm>
        </p:spPr>
        <p:txBody>
          <a:bodyPr>
            <a:normAutofit/>
          </a:bodyPr>
          <a:lstStyle/>
          <a:p>
            <a:r>
              <a:rPr lang="es-ES" sz="2800" b="1" dirty="0">
                <a:solidFill>
                  <a:schemeClr val="bg1"/>
                </a:solidFill>
              </a:rPr>
              <a:t>PEDAGOGÍA Y ANDRAGOGÍA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4400" y="1746689"/>
            <a:ext cx="4557622" cy="13867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C" sz="3000" baseline="30000" dirty="0"/>
              <a:t>La ciencia y arte de </a:t>
            </a:r>
            <a:r>
              <a:rPr lang="es-ES_tradnl" sz="3000" b="1" u="sng" dirty="0">
                <a:solidFill>
                  <a:srgbClr val="142D6A"/>
                </a:solidFill>
              </a:rPr>
              <a:t>ENSEÑAR </a:t>
            </a:r>
          </a:p>
          <a:p>
            <a:pPr>
              <a:buNone/>
            </a:pPr>
            <a:r>
              <a:rPr lang="es-ES_tradnl" sz="3000" b="1" u="sng" dirty="0">
                <a:solidFill>
                  <a:srgbClr val="142D6A"/>
                </a:solidFill>
              </a:rPr>
              <a:t>A LOS NIÑOS</a:t>
            </a:r>
            <a:endParaRPr lang="es-ES" sz="3000" dirty="0"/>
          </a:p>
        </p:txBody>
      </p:sp>
      <p:sp>
        <p:nvSpPr>
          <p:cNvPr id="5" name="Rectángulo 2"/>
          <p:cNvSpPr>
            <a:spLocks noChangeArrowheads="1"/>
          </p:cNvSpPr>
          <p:nvPr/>
        </p:nvSpPr>
        <p:spPr bwMode="auto">
          <a:xfrm>
            <a:off x="815798" y="1162489"/>
            <a:ext cx="31686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3200" b="1" dirty="0">
                <a:solidFill>
                  <a:srgbClr val="142D6A"/>
                </a:solidFill>
              </a:rPr>
              <a:t>Pedagogía:</a:t>
            </a:r>
            <a:endParaRPr lang="es-ES" sz="3200" dirty="0"/>
          </a:p>
        </p:txBody>
      </p:sp>
      <p:sp>
        <p:nvSpPr>
          <p:cNvPr id="6" name="Rectángulo 2"/>
          <p:cNvSpPr>
            <a:spLocks noChangeArrowheads="1"/>
          </p:cNvSpPr>
          <p:nvPr/>
        </p:nvSpPr>
        <p:spPr bwMode="auto">
          <a:xfrm>
            <a:off x="914400" y="3524929"/>
            <a:ext cx="31686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3200" b="1" dirty="0" err="1">
                <a:solidFill>
                  <a:srgbClr val="142D6A"/>
                </a:solidFill>
              </a:rPr>
              <a:t>Andragogía</a:t>
            </a:r>
            <a:r>
              <a:rPr lang="es-ES_tradnl" sz="3200" b="1" dirty="0">
                <a:solidFill>
                  <a:srgbClr val="142D6A"/>
                </a:solidFill>
              </a:rPr>
              <a:t>:</a:t>
            </a:r>
            <a:endParaRPr lang="es-ES" sz="3200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507999" y="4261449"/>
            <a:ext cx="5288952" cy="1307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EC" sz="30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ciencia y arte de </a:t>
            </a:r>
            <a:r>
              <a:rPr kumimoji="0" lang="es-ES_tradnl" sz="3000" b="1" i="0" u="sng" strike="noStrike" kern="1200" cap="none" spc="0" normalizeH="0" baseline="0" noProof="0" dirty="0">
                <a:ln>
                  <a:noFill/>
                </a:ln>
                <a:solidFill>
                  <a:srgbClr val="142D6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AYUDAR AL 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s-ES_tradnl" sz="3000" b="1" i="0" u="sng" strike="noStrike" kern="1200" cap="none" spc="0" normalizeH="0" baseline="0" noProof="0" dirty="0">
                <a:ln>
                  <a:noFill/>
                </a:ln>
                <a:solidFill>
                  <a:srgbClr val="142D6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ADULTO A</a:t>
            </a:r>
            <a:r>
              <a:rPr kumimoji="0" lang="es-ES_tradnl" sz="3000" b="1" i="0" u="sng" strike="noStrike" kern="1200" cap="none" spc="0" normalizeH="0" noProof="0" dirty="0">
                <a:ln>
                  <a:noFill/>
                </a:ln>
                <a:solidFill>
                  <a:srgbClr val="142D6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s-ES_tradnl" sz="3000" b="1" i="0" u="sng" strike="noStrike" kern="1200" cap="none" spc="0" normalizeH="0" baseline="0" noProof="0" dirty="0">
                <a:ln>
                  <a:noFill/>
                </a:ln>
                <a:solidFill>
                  <a:srgbClr val="142D6A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APRENDER</a:t>
            </a:r>
            <a:endParaRPr kumimoji="0" lang="es-E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Imagen 1" descr="MC900297133.WMF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45438" y="1568023"/>
            <a:ext cx="3092161" cy="391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n 3" descr="Imagen de la pantalla de un celular con texto e imagen&#10;&#10;Descripción generada automáticamente con confianza baja">
            <a:extLst>
              <a:ext uri="{FF2B5EF4-FFF2-40B4-BE49-F238E27FC236}">
                <a16:creationId xmlns:a16="http://schemas.microsoft.com/office/drawing/2014/main" id="{6C048784-CA00-ED4D-1C19-0A35620BF8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9636" y="6431019"/>
            <a:ext cx="821932" cy="20999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1B61A342-5A10-226C-A285-15086B4242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3864" y="6400666"/>
            <a:ext cx="893852" cy="2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69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build="allAtOnce"/>
      <p:bldP spid="6" grpId="0" build="allAtOnce"/>
      <p:bldP spid="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02381" y="1663028"/>
            <a:ext cx="853923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s-ES_tradnl" sz="2600" dirty="0"/>
              <a:t>Tendrá alguien para sobrellevar la carga.</a:t>
            </a:r>
          </a:p>
          <a:p>
            <a:pPr marL="457200" indent="-457200">
              <a:buFont typeface="Arial"/>
              <a:buChar char="•"/>
            </a:pPr>
            <a:r>
              <a:rPr lang="es-ES_tradnl" sz="2600" dirty="0"/>
              <a:t>Tendrá una mayor probabilidad de éxito.</a:t>
            </a:r>
          </a:p>
          <a:p>
            <a:pPr marL="457200" indent="-457200">
              <a:buFont typeface="Arial"/>
              <a:buChar char="•"/>
            </a:pPr>
            <a:r>
              <a:rPr lang="es-ES_tradnl" sz="2600" dirty="0"/>
              <a:t>Tendrá alguien para rendirle cuentas.</a:t>
            </a:r>
          </a:p>
          <a:p>
            <a:pPr marL="457200" indent="-457200">
              <a:buFont typeface="Arial"/>
              <a:buChar char="•"/>
            </a:pPr>
            <a:r>
              <a:rPr lang="es-ES_tradnl" sz="2600" dirty="0"/>
              <a:t>Verá un crecimiento más rápido y grande en la nueva iglesia.</a:t>
            </a:r>
          </a:p>
          <a:p>
            <a:pPr marL="457200" indent="-457200">
              <a:buFont typeface="Arial"/>
              <a:buChar char="•"/>
            </a:pPr>
            <a:r>
              <a:rPr lang="es-ES_tradnl" sz="2600" dirty="0"/>
              <a:t>Se desarrollará al relacionarse con una persona más experimentada.</a:t>
            </a:r>
          </a:p>
          <a:p>
            <a:pPr marL="457200" indent="-457200">
              <a:buFont typeface="Arial"/>
              <a:buChar char="•"/>
            </a:pPr>
            <a:r>
              <a:rPr lang="es-ES_tradnl" sz="2600" dirty="0"/>
              <a:t>Tendrá fácil acceso a consejos sabios.</a:t>
            </a:r>
          </a:p>
          <a:p>
            <a:pPr marL="457200" indent="-457200">
              <a:buFont typeface="Arial"/>
              <a:buChar char="•"/>
            </a:pPr>
            <a:r>
              <a:rPr lang="es-ES_tradnl" sz="2600" dirty="0"/>
              <a:t>Desarrollará una relación espiritual significativa para modelar en el futuro ministerio.</a:t>
            </a:r>
          </a:p>
          <a:p>
            <a:pPr marL="457200" indent="-457200">
              <a:buFont typeface="Arial"/>
              <a:buChar char="•"/>
            </a:pPr>
            <a:r>
              <a:rPr lang="es-ES_tradnl" sz="2600" dirty="0"/>
              <a:t>Tendrá un modelo apropiado para </a:t>
            </a:r>
            <a:r>
              <a:rPr lang="es-ES_tradnl" sz="2600" dirty="0" err="1"/>
              <a:t>mentorear</a:t>
            </a:r>
            <a:r>
              <a:rPr lang="es-ES_tradnl" sz="2600" dirty="0"/>
              <a:t> a otros.</a:t>
            </a:r>
            <a:endParaRPr lang="es-ES" sz="2600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76655" y="51759"/>
            <a:ext cx="8016051" cy="689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Beneficios para el</a:t>
            </a:r>
            <a:r>
              <a:rPr kumimoji="0" lang="es-ES" sz="34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s-ES" sz="3400" b="1" i="0" u="none" strike="noStrike" kern="120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mentoreado</a:t>
            </a:r>
            <a:endParaRPr kumimoji="0" lang="es-ES" sz="3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" name="Imagen 1" descr="Imagen de la pantalla de un celular con texto e imagen&#10;&#10;Descripción generada automáticamente con confianza baja">
            <a:extLst>
              <a:ext uri="{FF2B5EF4-FFF2-40B4-BE49-F238E27FC236}">
                <a16:creationId xmlns:a16="http://schemas.microsoft.com/office/drawing/2014/main" id="{A7A740E4-09E6-00C9-D9EE-1039082BF8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9636" y="6431019"/>
            <a:ext cx="821932" cy="20999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BBDE7676-B951-54C3-E214-0A697D761A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3864" y="6400666"/>
            <a:ext cx="893852" cy="2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368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76655" y="51759"/>
            <a:ext cx="8016051" cy="689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Características del Aprendiz Adulto</a:t>
            </a:r>
          </a:p>
        </p:txBody>
      </p:sp>
      <p:sp>
        <p:nvSpPr>
          <p:cNvPr id="6" name="Rectángulo 1"/>
          <p:cNvSpPr>
            <a:spLocks noChangeArrowheads="1"/>
          </p:cNvSpPr>
          <p:nvPr/>
        </p:nvSpPr>
        <p:spPr bwMode="auto">
          <a:xfrm>
            <a:off x="476655" y="1416424"/>
            <a:ext cx="8534400" cy="529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s-ES_tradnl" sz="2600" dirty="0">
                <a:latin typeface="Arial" charset="0"/>
                <a:ea typeface="ＭＳ Ｐゴシック" charset="0"/>
                <a:cs typeface="ＭＳ Ｐゴシック" charset="0"/>
              </a:rPr>
              <a:t>Son </a:t>
            </a:r>
            <a:r>
              <a:rPr lang="es-ES_tradnl" sz="2600" b="1" u="sng" dirty="0">
                <a:solidFill>
                  <a:srgbClr val="142D6A"/>
                </a:solidFill>
              </a:rPr>
              <a:t>AUTODIRIGIDOS</a:t>
            </a:r>
            <a:endParaRPr lang="es-ES_tradnl" sz="2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s-ES_tradnl" sz="2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s-ES_tradnl" sz="2600" dirty="0">
                <a:latin typeface="Arial" charset="0"/>
                <a:ea typeface="ＭＳ Ｐゴシック" charset="0"/>
                <a:cs typeface="ＭＳ Ｐゴシック" charset="0"/>
              </a:rPr>
              <a:t>Toman </a:t>
            </a:r>
            <a:r>
              <a:rPr lang="es-ES_tradnl" sz="2600" b="1" u="sng" dirty="0">
                <a:solidFill>
                  <a:srgbClr val="142D6A"/>
                </a:solidFill>
              </a:rPr>
              <a:t>DECISIONES </a:t>
            </a:r>
            <a:r>
              <a:rPr lang="es-ES_tradnl" sz="2600" dirty="0">
                <a:latin typeface="Arial" charset="0"/>
                <a:ea typeface="ＭＳ Ｐゴシック" charset="0"/>
                <a:cs typeface="ＭＳ Ｐゴシック" charset="0"/>
              </a:rPr>
              <a:t>y aceptan su responsabilidad.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s-ES_tradnl" sz="2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s-ES_tradnl" sz="2600" dirty="0">
                <a:latin typeface="Arial" charset="0"/>
                <a:ea typeface="ＭＳ Ｐゴシック" charset="0"/>
                <a:cs typeface="ＭＳ Ｐゴシック" charset="0"/>
              </a:rPr>
              <a:t>Traen sus </a:t>
            </a:r>
            <a:r>
              <a:rPr lang="es-ES_tradnl" sz="2600" b="1" u="sng" dirty="0">
                <a:solidFill>
                  <a:srgbClr val="142D6A"/>
                </a:solidFill>
              </a:rPr>
              <a:t>EXPERIENCIAS</a:t>
            </a:r>
            <a:r>
              <a:rPr lang="es-ES_tradnl" sz="2600" dirty="0">
                <a:latin typeface="Arial" charset="0"/>
                <a:ea typeface="ＭＳ Ｐゴシック" charset="0"/>
                <a:cs typeface="ＭＳ Ｐゴシック" charset="0"/>
              </a:rPr>
              <a:t> al proceso de aprendizaje.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s-ES_tradnl" sz="2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s-ES_tradnl" sz="2600" dirty="0">
                <a:latin typeface="Arial" charset="0"/>
                <a:ea typeface="ＭＳ Ｐゴシック" charset="0"/>
                <a:cs typeface="ＭＳ Ｐゴシック" charset="0"/>
              </a:rPr>
              <a:t>Están enfocados en sus </a:t>
            </a:r>
            <a:r>
              <a:rPr lang="es-ES_tradnl" sz="2600" b="1" u="sng" dirty="0">
                <a:solidFill>
                  <a:srgbClr val="142D6A"/>
                </a:solidFill>
              </a:rPr>
              <a:t>DESAFÍOS </a:t>
            </a:r>
            <a:r>
              <a:rPr lang="es-ES_tradnl" sz="2600" dirty="0"/>
              <a:t>que desean resolver.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s-ES_tradnl" sz="26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s-ES_tradnl" sz="2600" dirty="0">
                <a:latin typeface="Arial" charset="0"/>
                <a:ea typeface="ＭＳ Ｐゴシック" charset="0"/>
                <a:cs typeface="ＭＳ Ｐゴシック" charset="0"/>
              </a:rPr>
              <a:t>Son </a:t>
            </a:r>
            <a:r>
              <a:rPr lang="es-ES_tradnl" sz="2600" b="1" u="sng" dirty="0">
                <a:solidFill>
                  <a:srgbClr val="142D6A"/>
                </a:solidFill>
              </a:rPr>
              <a:t>AUTOMOTIVADOS</a:t>
            </a:r>
            <a:r>
              <a:rPr lang="es-ES_tradnl" sz="2600" dirty="0"/>
              <a:t>, están listos a aprender.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s-ES_tradnl" sz="26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es-ES_tradnl" sz="2600" dirty="0"/>
              <a:t>Exigen </a:t>
            </a:r>
            <a:r>
              <a:rPr lang="es-ES_tradnl" sz="2600" b="1" u="sng" dirty="0">
                <a:solidFill>
                  <a:srgbClr val="1D2763"/>
                </a:solidFill>
              </a:rPr>
              <a:t>APLICACIÓN</a:t>
            </a:r>
            <a:r>
              <a:rPr lang="es-ES_tradnl" sz="2600" b="1" dirty="0">
                <a:solidFill>
                  <a:srgbClr val="1D2763"/>
                </a:solidFill>
              </a:rPr>
              <a:t> </a:t>
            </a:r>
            <a:r>
              <a:rPr lang="es-ES_tradnl" sz="2600" b="1" u="sng" dirty="0">
                <a:solidFill>
                  <a:srgbClr val="1D2763"/>
                </a:solidFill>
              </a:rPr>
              <a:t>INMEDIATA</a:t>
            </a:r>
            <a:r>
              <a:rPr lang="es-ES_tradnl" sz="2600" dirty="0"/>
              <a:t>.</a:t>
            </a:r>
            <a:endParaRPr lang="en-US" sz="2600" dirty="0"/>
          </a:p>
        </p:txBody>
      </p:sp>
      <p:pic>
        <p:nvPicPr>
          <p:cNvPr id="2" name="Imagen 1" descr="Imagen de la pantalla de un celular con texto e imagen&#10;&#10;Descripción generada automáticamente con confianza baja">
            <a:extLst>
              <a:ext uri="{FF2B5EF4-FFF2-40B4-BE49-F238E27FC236}">
                <a16:creationId xmlns:a16="http://schemas.microsoft.com/office/drawing/2014/main" id="{F6A11B0D-B09C-2445-A5C0-972D9A200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9123" y="6500186"/>
            <a:ext cx="821932" cy="20999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F67B62D6-74F9-C29E-9C2C-ACA6F86D00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3351" y="6469833"/>
            <a:ext cx="893852" cy="21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1925893" y="0"/>
            <a:ext cx="6011333" cy="689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ESTILOS DE APRENDIZAJE</a:t>
            </a:r>
          </a:p>
        </p:txBody>
      </p:sp>
      <p:sp>
        <p:nvSpPr>
          <p:cNvPr id="13" name="Rectángulo 2"/>
          <p:cNvSpPr>
            <a:spLocks noChangeArrowheads="1"/>
          </p:cNvSpPr>
          <p:nvPr/>
        </p:nvSpPr>
        <p:spPr bwMode="auto">
          <a:xfrm>
            <a:off x="815798" y="1162488"/>
            <a:ext cx="31686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s-ES_tradnl" sz="3200" b="1" u="sng" dirty="0">
                <a:solidFill>
                  <a:srgbClr val="142D6A"/>
                </a:solidFill>
              </a:rPr>
              <a:t>AUDITIVO</a:t>
            </a:r>
            <a:endParaRPr lang="es-ES_tradnl" sz="32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Rectángulo 2"/>
          <p:cNvSpPr>
            <a:spLocks noChangeArrowheads="1"/>
          </p:cNvSpPr>
          <p:nvPr/>
        </p:nvSpPr>
        <p:spPr bwMode="auto">
          <a:xfrm>
            <a:off x="3439867" y="4136452"/>
            <a:ext cx="25707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defRPr/>
            </a:pPr>
            <a:r>
              <a:rPr lang="es-ES_tradnl" sz="3200" b="1" dirty="0">
                <a:solidFill>
                  <a:srgbClr val="142D6A"/>
                </a:solidFill>
              </a:rPr>
              <a:t>2. </a:t>
            </a:r>
            <a:r>
              <a:rPr lang="es-ES_tradnl" sz="3200" b="1" u="sng" dirty="0">
                <a:solidFill>
                  <a:srgbClr val="142D6A"/>
                </a:solidFill>
              </a:rPr>
              <a:t>VISUAL</a:t>
            </a:r>
            <a:endParaRPr lang="es-ES_tradnl" sz="32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Rectángulo 2"/>
          <p:cNvSpPr>
            <a:spLocks noChangeArrowheads="1"/>
          </p:cNvSpPr>
          <p:nvPr/>
        </p:nvSpPr>
        <p:spPr bwMode="auto">
          <a:xfrm>
            <a:off x="5452354" y="1162488"/>
            <a:ext cx="25707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defRPr/>
            </a:pPr>
            <a:r>
              <a:rPr lang="es-ES_tradnl" sz="3200" b="1" dirty="0">
                <a:solidFill>
                  <a:srgbClr val="142D6A"/>
                </a:solidFill>
              </a:rPr>
              <a:t>3. </a:t>
            </a:r>
            <a:r>
              <a:rPr lang="es-ES_tradnl" sz="3200" b="1" u="sng" dirty="0">
                <a:solidFill>
                  <a:srgbClr val="142D6A"/>
                </a:solidFill>
              </a:rPr>
              <a:t>TÁCTIL</a:t>
            </a:r>
            <a:endParaRPr lang="es-ES_tradnl" sz="3200" u="sng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056" name="Picture 8" descr="C:\Users\Red Multiplicacion\Downloads\MC900332496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653881" y="1876425"/>
            <a:ext cx="2424853" cy="1645670"/>
          </a:xfrm>
          <a:prstGeom prst="rect">
            <a:avLst/>
          </a:prstGeom>
          <a:noFill/>
        </p:spPr>
      </p:pic>
      <p:pic>
        <p:nvPicPr>
          <p:cNvPr id="2057" name="Picture 9" descr="C:\Users\Red Multiplicacion\Downloads\MC900324348.WM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757415" y="1876425"/>
            <a:ext cx="766762" cy="1838325"/>
          </a:xfrm>
          <a:prstGeom prst="rect">
            <a:avLst/>
          </a:prstGeom>
          <a:noFill/>
        </p:spPr>
      </p:pic>
      <p:pic>
        <p:nvPicPr>
          <p:cNvPr id="2058" name="Picture 10" descr="C:\Users\Red Multiplicacion\Downloads\MC900332534.WMF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652129" y="4721227"/>
            <a:ext cx="1800225" cy="1463675"/>
          </a:xfrm>
          <a:prstGeom prst="rect">
            <a:avLst/>
          </a:prstGeom>
          <a:noFill/>
        </p:spPr>
      </p:pic>
      <p:pic>
        <p:nvPicPr>
          <p:cNvPr id="2" name="Imagen 1" descr="Imagen de la pantalla de un celular con texto e imagen&#10;&#10;Descripción generada automáticamente con confianza baja">
            <a:extLst>
              <a:ext uri="{FF2B5EF4-FFF2-40B4-BE49-F238E27FC236}">
                <a16:creationId xmlns:a16="http://schemas.microsoft.com/office/drawing/2014/main" id="{FC42EB4E-0CE6-30E1-E8C4-EF7BEF9FC3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09636" y="6431019"/>
            <a:ext cx="821932" cy="20999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9107B332-59FA-7F3B-7069-D6F0CD19FC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43864" y="6400666"/>
            <a:ext cx="893852" cy="21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0" y="0"/>
            <a:ext cx="9143999" cy="689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ES" sz="3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¿AFECTA EL AMBIENTE EN EL APRENDIZAJE? 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164EEF9-A859-3A48-B6CE-65277432F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605" y="1451071"/>
            <a:ext cx="3610592" cy="246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para tipos de emprendedores triple impacto">
            <a:extLst>
              <a:ext uri="{FF2B5EF4-FFF2-40B4-BE49-F238E27FC236}">
                <a16:creationId xmlns:a16="http://schemas.microsoft.com/office/drawing/2014/main" id="{5A2575E3-DE12-0D45-8E01-DA5F5B9B27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51072"/>
            <a:ext cx="4388295" cy="2469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3FF9BC1F-05FA-3448-8930-075E1E14BB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2520" y="4061404"/>
            <a:ext cx="3318959" cy="2691048"/>
          </a:xfrm>
          <a:prstGeom prst="rect">
            <a:avLst/>
          </a:prstGeom>
        </p:spPr>
      </p:pic>
      <p:pic>
        <p:nvPicPr>
          <p:cNvPr id="2" name="Imagen 1" descr="Imagen de la pantalla de un celular con texto e imagen&#10;&#10;Descripción generada automáticamente con confianza baja">
            <a:extLst>
              <a:ext uri="{FF2B5EF4-FFF2-40B4-BE49-F238E27FC236}">
                <a16:creationId xmlns:a16="http://schemas.microsoft.com/office/drawing/2014/main" id="{26BC66DE-701B-0715-9B1D-0A451FC7DB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38363" y="6542457"/>
            <a:ext cx="821932" cy="20999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E92E4EB6-6746-F065-3942-5BCFECA0A03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72591" y="6512104"/>
            <a:ext cx="893852" cy="2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664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12515" y="113095"/>
            <a:ext cx="8426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chemeClr val="bg1"/>
                </a:solidFill>
              </a:rPr>
              <a:t>Desafíos que enfrentan los sembradores</a:t>
            </a:r>
          </a:p>
        </p:txBody>
      </p:sp>
      <p:sp>
        <p:nvSpPr>
          <p:cNvPr id="4" name="Rectángulo 1"/>
          <p:cNvSpPr>
            <a:spLocks noChangeArrowheads="1"/>
          </p:cNvSpPr>
          <p:nvPr/>
        </p:nvSpPr>
        <p:spPr bwMode="auto">
          <a:xfrm>
            <a:off x="476655" y="1416424"/>
            <a:ext cx="853440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s-ES_tradnl" sz="3000" b="1" u="sng" dirty="0">
                <a:solidFill>
                  <a:srgbClr val="142D6A"/>
                </a:solidFill>
              </a:rPr>
              <a:t>EQUILIBRAR </a:t>
            </a:r>
            <a:r>
              <a:rPr lang="es-ES_tradnl" sz="3000" dirty="0">
                <a:latin typeface="Arial" charset="0"/>
                <a:ea typeface="ＭＳ Ｐゴシック" charset="0"/>
              </a:rPr>
              <a:t>las responsabilidades existentes.</a:t>
            </a:r>
            <a:endParaRPr lang="es-ES_tradnl" sz="3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s-ES_tradnl" sz="3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s-ES_tradnl" sz="3000" dirty="0">
                <a:latin typeface="Arial" charset="0"/>
                <a:ea typeface="ＭＳ Ｐゴシック" charset="0"/>
                <a:cs typeface="ＭＳ Ｐゴシック" charset="0"/>
              </a:rPr>
              <a:t>Administrar las </a:t>
            </a:r>
            <a:r>
              <a:rPr lang="es-ES_tradnl" sz="3000" b="1" u="sng" dirty="0">
                <a:solidFill>
                  <a:srgbClr val="142D6A"/>
                </a:solidFill>
              </a:rPr>
              <a:t>FINANZAS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s-ES_tradnl" sz="3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s-ES_tradnl" sz="3000" dirty="0">
                <a:latin typeface="Arial" charset="0"/>
                <a:ea typeface="ＭＳ Ｐゴシック" charset="0"/>
                <a:cs typeface="ＭＳ Ｐゴシック" charset="0"/>
              </a:rPr>
              <a:t>Ganar </a:t>
            </a:r>
            <a:r>
              <a:rPr lang="es-ES_tradnl" sz="3000" b="1" u="sng" dirty="0">
                <a:solidFill>
                  <a:srgbClr val="142D6A"/>
                </a:solidFill>
              </a:rPr>
              <a:t>CONFIANZA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s-ES_tradnl" sz="3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es-ES_tradnl" sz="3000" dirty="0">
                <a:latin typeface="Arial" charset="0"/>
                <a:ea typeface="ＭＳ Ｐゴシック" charset="0"/>
                <a:cs typeface="ＭＳ Ｐゴシック" charset="0"/>
              </a:rPr>
              <a:t>Desarrollar un sistema de </a:t>
            </a:r>
            <a:r>
              <a:rPr lang="es-ES_tradnl" sz="3000" b="1" u="sng" dirty="0">
                <a:solidFill>
                  <a:srgbClr val="142D6A"/>
                </a:solidFill>
              </a:rPr>
              <a:t>APOYO</a:t>
            </a:r>
            <a:endParaRPr lang="es-ES_tradnl" sz="3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 typeface="+mj-lt"/>
              <a:buAutoNum type="arabicPeriod"/>
              <a:defRPr/>
            </a:pPr>
            <a:endParaRPr lang="es-ES_tradnl" sz="30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026" name="Picture 2" descr="C:\Users\Red Multiplicacion\Downloads\MC900332498.WMF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879026" y="2145340"/>
            <a:ext cx="2060313" cy="3307867"/>
          </a:xfrm>
          <a:prstGeom prst="rect">
            <a:avLst/>
          </a:prstGeom>
          <a:noFill/>
        </p:spPr>
      </p:pic>
      <p:pic>
        <p:nvPicPr>
          <p:cNvPr id="2" name="Imagen 1" descr="Imagen de la pantalla de un celular con texto e imagen&#10;&#10;Descripción generada automáticamente con confianza baja">
            <a:extLst>
              <a:ext uri="{FF2B5EF4-FFF2-40B4-BE49-F238E27FC236}">
                <a16:creationId xmlns:a16="http://schemas.microsoft.com/office/drawing/2014/main" id="{6479FEE7-26E1-5E62-FE17-C3A15BE2BB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9636" y="6431019"/>
            <a:ext cx="821932" cy="20999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D7F7059C-58DA-B166-1AC2-48A579A15C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3864" y="6400666"/>
            <a:ext cx="893852" cy="21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199</Words>
  <Application>Microsoft Office PowerPoint</Application>
  <PresentationFormat>Presentación en pantalla (4:3)</PresentationFormat>
  <Paragraphs>52</Paragraphs>
  <Slides>7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Presentación de PowerPoint</vt:lpstr>
      <vt:lpstr>PEDAGOGÍA Y ANDRAGOGÍA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Red de Multiplicación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Rommel Salazar López</dc:creator>
  <cp:lastModifiedBy>Evangelismo Mesoamérica Iglesia del Nazareno</cp:lastModifiedBy>
  <cp:revision>53</cp:revision>
  <dcterms:created xsi:type="dcterms:W3CDTF">2014-08-20T14:16:01Z</dcterms:created>
  <dcterms:modified xsi:type="dcterms:W3CDTF">2023-02-27T14:47:56Z</dcterms:modified>
</cp:coreProperties>
</file>