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19"/>
  </p:notesMasterIdLst>
  <p:sldIdLst>
    <p:sldId id="266" r:id="rId4"/>
    <p:sldId id="256" r:id="rId5"/>
    <p:sldId id="257" r:id="rId6"/>
    <p:sldId id="258" r:id="rId7"/>
    <p:sldId id="271" r:id="rId8"/>
    <p:sldId id="260" r:id="rId9"/>
    <p:sldId id="276" r:id="rId10"/>
    <p:sldId id="261" r:id="rId11"/>
    <p:sldId id="272" r:id="rId12"/>
    <p:sldId id="275" r:id="rId13"/>
    <p:sldId id="274" r:id="rId14"/>
    <p:sldId id="277" r:id="rId15"/>
    <p:sldId id="279" r:id="rId16"/>
    <p:sldId id="278" r:id="rId17"/>
    <p:sldId id="267" r:id="rId1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03B7FEA4-A06B-46BA-8BB6-E1541E24521D}">
          <p14:sldIdLst>
            <p14:sldId id="266"/>
            <p14:sldId id="256"/>
            <p14:sldId id="257"/>
            <p14:sldId id="258"/>
            <p14:sldId id="271"/>
            <p14:sldId id="260"/>
            <p14:sldId id="276"/>
            <p14:sldId id="261"/>
            <p14:sldId id="272"/>
            <p14:sldId id="275"/>
            <p14:sldId id="274"/>
            <p14:sldId id="277"/>
            <p14:sldId id="279"/>
            <p14:sldId id="278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4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97" autoAdjust="0"/>
    <p:restoredTop sz="75112" autoAdjust="0"/>
  </p:normalViewPr>
  <p:slideViewPr>
    <p:cSldViewPr snapToGrid="0">
      <p:cViewPr varScale="1">
        <p:scale>
          <a:sx n="64" d="100"/>
          <a:sy n="64" d="100"/>
        </p:scale>
        <p:origin x="12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93E6D-5FA2-48EB-B4BA-D55EE14E64FD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C3457-03C7-48E4-976C-585510F8EE1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7927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susfilm.org/watch/reflections-of-hope.html/reflections-of-hope-jesus-our-living-water/spanish-latin-american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Notas para la Facilitadora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Bienvenida y Oración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Si consideras necesario puedes repasar la reglas del grupo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0929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200" b="1" dirty="0">
                <a:latin typeface="Bahnschrift Light" panose="020B0502040204020203" pitchFamily="34" charset="0"/>
              </a:rPr>
              <a:t>pide que </a:t>
            </a:r>
            <a:r>
              <a:rPr lang="es-MX" sz="1200" b="1" i="1" dirty="0">
                <a:latin typeface="Bahnschrift Light" panose="020B0502040204020203" pitchFamily="34" charset="0"/>
              </a:rPr>
              <a:t>una participante que lo busque y lo lea o léelo tu. </a:t>
            </a:r>
            <a:r>
              <a:rPr lang="es-MX" sz="1200" dirty="0">
                <a:latin typeface="Bahnschrift Light" panose="020B0502040204020203" pitchFamily="34" charset="0"/>
              </a:rPr>
              <a:t>Gálatas 3:28 - Juan 7:37-39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200" b="1" i="1" dirty="0">
                <a:latin typeface="Bahnschrift Light" panose="020B0502040204020203" pitchFamily="34" charset="0"/>
              </a:rPr>
              <a:t>Facilitar la pregunta</a:t>
            </a:r>
            <a:endParaRPr lang="es-MX" sz="1200" b="0" i="1" dirty="0">
              <a:latin typeface="Bahnschrift Light" panose="020B0502040204020203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dirty="0">
                <a:latin typeface="Bahnschrift Light" panose="020B0502040204020203" pitchFamily="34" charset="0"/>
              </a:rPr>
              <a:t>pide que </a:t>
            </a:r>
            <a:r>
              <a:rPr lang="es-MX" sz="1200" b="1" i="1" dirty="0">
                <a:latin typeface="Bahnschrift Light" panose="020B0502040204020203" pitchFamily="34" charset="0"/>
              </a:rPr>
              <a:t>una participante que lo busque y lo lea o léelo tu. </a:t>
            </a:r>
            <a:r>
              <a:rPr lang="es-MX" sz="1200" dirty="0">
                <a:latin typeface="Bahnschrift Light" panose="020B0502040204020203" pitchFamily="34" charset="0"/>
              </a:rPr>
              <a:t>Gálatas 5:22-23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i="1" dirty="0">
                <a:latin typeface="Bahnschrift Light" panose="020B0502040204020203" pitchFamily="34" charset="0"/>
              </a:rPr>
              <a:t>Transición  </a:t>
            </a:r>
            <a:r>
              <a:rPr lang="es-MX" sz="1200" dirty="0">
                <a:latin typeface="Bahnschrift Light" panose="020B0502040204020203" pitchFamily="34" charset="0"/>
              </a:rPr>
              <a:t>“Cuando permitimos que el Espíritu Santo dirija nuestras vidas, empezamos a tener cambios internos y los demás ven el fruto en nuestras vidas.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0722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200" b="1" dirty="0">
                <a:latin typeface="Bahnschrift Light" panose="020B0502040204020203" pitchFamily="34" charset="0"/>
              </a:rPr>
              <a:t>pide que </a:t>
            </a:r>
            <a:r>
              <a:rPr lang="es-MX" sz="1200" b="1" i="1" dirty="0">
                <a:latin typeface="Bahnschrift Light" panose="020B0502040204020203" pitchFamily="34" charset="0"/>
              </a:rPr>
              <a:t>una participante que lo busque y lo lea o léelo tu. </a:t>
            </a:r>
            <a:r>
              <a:rPr lang="es-MX" sz="1200" dirty="0">
                <a:latin typeface="Bahnschrift Light" panose="020B0502040204020203" pitchFamily="34" charset="0"/>
              </a:rPr>
              <a:t>Juan 4:23-24.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200" b="1" i="1" dirty="0">
                <a:latin typeface="Bahnschrift Light" panose="020B0502040204020203" pitchFamily="34" charset="0"/>
              </a:rPr>
              <a:t>Facilitar la pregunta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200" b="1" i="1" dirty="0">
                <a:latin typeface="Bahnschrift Light" panose="020B0502040204020203" pitchFamily="34" charset="0"/>
              </a:rPr>
              <a:t>Transición : </a:t>
            </a:r>
            <a:r>
              <a:rPr lang="es-MX" sz="1200" b="0" i="1" dirty="0">
                <a:latin typeface="Bahnschrift Light" panose="020B0502040204020203" pitchFamily="34" charset="0"/>
              </a:rPr>
              <a:t>“Aunque no sabemos quién responderá de la misma manera en que lo hizo la mujer samaritana, necesitamos contarles a otros acerca de lo que Dios ha hecho por nosotros.”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1265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200" b="1" dirty="0">
                <a:latin typeface="Bahnschrift Light" panose="020B0502040204020203" pitchFamily="34" charset="0"/>
              </a:rPr>
              <a:t>pide que </a:t>
            </a:r>
            <a:r>
              <a:rPr lang="es-MX" sz="1200" b="1" i="1" dirty="0">
                <a:latin typeface="Bahnschrift Light" panose="020B0502040204020203" pitchFamily="34" charset="0"/>
              </a:rPr>
              <a:t>una participante que lo busque y lo lea o léelo tu. </a:t>
            </a:r>
            <a:r>
              <a:rPr lang="es-MX" sz="1200" dirty="0">
                <a:latin typeface="Bahnschrift Light" panose="020B0502040204020203" pitchFamily="34" charset="0"/>
              </a:rPr>
              <a:t>Juan 4:39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7081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200" b="1" dirty="0">
                <a:latin typeface="Bahnschrift Light" panose="020B0502040204020203" pitchFamily="34" charset="0"/>
              </a:rPr>
              <a:t>Transición : </a:t>
            </a:r>
            <a:r>
              <a:rPr lang="es-MX" sz="1200" b="0" dirty="0">
                <a:latin typeface="Bahnschrift Light" panose="020B0502040204020203" pitchFamily="34" charset="0"/>
              </a:rPr>
              <a:t>”Contar a otros tu historia es una forma de ser un verdadero adorador. Haz una lista de personas y empieza a orar para que cuando escuchen acerca de Jesús respondan como los samaritanos lo hicieron.”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200" b="0" dirty="0">
                <a:latin typeface="Bahnschrift Light" panose="020B0502040204020203" pitchFamily="34" charset="0"/>
              </a:rPr>
              <a:t>Dales tiempo para que por lo menos escriban 5 nombres de personas a quienes le contara Su historia.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200" b="1" dirty="0">
                <a:latin typeface="Bahnschrift Light" panose="020B0502040204020203" pitchFamily="34" charset="0"/>
              </a:rPr>
              <a:t>Pueden tomar un tiempo y orar por esa lista</a:t>
            </a:r>
            <a:endParaRPr lang="es-MX" sz="1200" b="0" dirty="0">
              <a:latin typeface="Bahnschrift Light" panose="020B0502040204020203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45489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200" b="1" dirty="0">
                <a:latin typeface="Bahnschrift Light" panose="020B0502040204020203" pitchFamily="34" charset="0"/>
              </a:rPr>
              <a:t>Memoriza</a:t>
            </a:r>
            <a:r>
              <a:rPr lang="es-MX" sz="1200" b="0" dirty="0">
                <a:latin typeface="Bahnschrift Light" panose="020B0502040204020203" pitchFamily="34" charset="0"/>
              </a:rPr>
              <a:t> Juan 7:37-38 dice: 37...“¡Si alguno tiene sed, que venga a mí y beba! 38 De aquel que cree en mí, como dice la Escritura, brotarán ríos de agua viva”.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dirty="0">
                <a:latin typeface="Bahnschrift Light" panose="020B0502040204020203" pitchFamily="34" charset="0"/>
              </a:rPr>
              <a:t>Transición : </a:t>
            </a:r>
            <a:r>
              <a:rPr lang="es-MX" sz="1200" b="0" dirty="0">
                <a:latin typeface="Bahnschrift Light" panose="020B0502040204020203" pitchFamily="34" charset="0"/>
              </a:rPr>
              <a:t>” La próxima semana celebraremos la finalización de este estudio. Será un tiempo para compartir el impacto de Jesús en tu vida. Las siguientes preguntas te ayudarán a expresar tu experiencia..”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dirty="0">
                <a:latin typeface="Bahnschrift Light" panose="020B0502040204020203" pitchFamily="34" charset="0"/>
              </a:rPr>
              <a:t>Mostrar las 3 preguntas </a:t>
            </a:r>
          </a:p>
          <a:p>
            <a:pPr marL="228600" indent="-228600" algn="just">
              <a:buFont typeface="+mj-lt"/>
              <a:buAutoNum type="arabicPeriod"/>
            </a:pPr>
            <a:endParaRPr lang="es-MX" sz="1200" b="0" dirty="0">
              <a:latin typeface="Bahnschrift Light" panose="020B0502040204020203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9095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Notas para la Facilitadora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Termina en oración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Anímales a contar a alguien la historia de hoy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Recuérdales la fecha y hora de su próxima reunión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MX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6171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r>
              <a:rPr lang="es-MX" dirty="0"/>
              <a:t>Materiales a usar : </a:t>
            </a:r>
          </a:p>
          <a:p>
            <a:pPr marL="228600" indent="-228600">
              <a:buFont typeface="+mj-lt"/>
              <a:buAutoNum type="arabicPeriod"/>
            </a:pPr>
            <a:r>
              <a:rPr lang="es-MX" dirty="0"/>
              <a:t>Segmento de la sesión :  descargado o directamente dando clic en el enlace que está en la día # 4</a:t>
            </a:r>
          </a:p>
          <a:p>
            <a:pPr marL="228600" indent="-228600">
              <a:buFont typeface="+mj-lt"/>
              <a:buAutoNum type="arabicPeriod"/>
            </a:pPr>
            <a:r>
              <a:rPr lang="es-MX" dirty="0"/>
              <a:t>Animar para que las participantes tengan dónde escribir sus respuestas, una libreta o cuaderno que usen durante toda las sesiones y así puedan apuntar lo que Dios está obrando en sus vidas</a:t>
            </a:r>
          </a:p>
          <a:p>
            <a:pPr marL="0" indent="0">
              <a:buFont typeface="+mj-lt"/>
              <a:buNone/>
            </a:pPr>
            <a:endParaRPr lang="es-ES_tradnl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2035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indent="-228600">
              <a:buFont typeface="+mj-lt"/>
              <a:buAutoNum type="arabicPeriod"/>
            </a:pPr>
            <a:r>
              <a:rPr lang="es-MX" dirty="0"/>
              <a:t>Toma unos minutos para una rendición de cuentas, sobre la sesión pasada, en base a las preguntas.</a:t>
            </a:r>
          </a:p>
          <a:p>
            <a:pPr marL="228600" indent="-228600">
              <a:buFont typeface="+mj-lt"/>
              <a:buAutoNum type="arabicPeriod"/>
            </a:pPr>
            <a:r>
              <a:rPr lang="es-MX" dirty="0"/>
              <a:t>Pregúntales si tuvieron la oportunidad de compartir la historia con alguien, diles que compartan.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dirty="0"/>
              <a:t>Pide a uno de los participantes decir de memoria Pedro 5:10 dice: 10 “ Y después de que ustedes hayan sufrido un poco de tiempo, Dios mismo, el Dios de toda gracia que los llamó a su gloria eterna en Cristo, los restaurará y los hará fuertes, firmes y estables”. (NVI)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565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</a:t>
            </a:r>
            <a:r>
              <a:rPr lang="es-MX" b="0" dirty="0"/>
              <a:t>:  al dar </a:t>
            </a:r>
            <a:r>
              <a:rPr lang="es-MX" b="0" dirty="0" err="1"/>
              <a:t>click</a:t>
            </a:r>
            <a:r>
              <a:rPr lang="es-MX" b="0" dirty="0"/>
              <a:t> al logo de Jesús te llevara al sitio web donde está el segmento, otra forma es descargar el video en tu computador   </a:t>
            </a:r>
            <a:r>
              <a:rPr lang="es-ES_tradnl" dirty="0">
                <a:hlinkClick r:id="rId3"/>
              </a:rPr>
              <a:t>https://www.jesusfilm.org/watch/reflections-of-hope.html/reflections-of-hope-jesus-our-living-water/spanish-latin-american.html</a:t>
            </a:r>
            <a:r>
              <a:rPr lang="es-ES_tradnl" dirty="0"/>
              <a:t>,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ES_tradnl" dirty="0"/>
              <a:t>Luego de ver el video, compartan en las preguntas.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7134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</a:t>
            </a:r>
            <a:r>
              <a:rPr lang="es-MX" b="0" dirty="0"/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i="1" dirty="0">
                <a:latin typeface="Bahnschrift Light" panose="020B0502040204020203" pitchFamily="34" charset="0"/>
              </a:rPr>
              <a:t>Puedes leerlo tu o pedirle con tiempo a una participante que lo busque y lo lea </a:t>
            </a:r>
            <a:r>
              <a:rPr lang="es-MX" sz="1200" b="0" i="0" dirty="0">
                <a:latin typeface="Bahnschrift Light" panose="020B0502040204020203" pitchFamily="34" charset="0"/>
              </a:rPr>
              <a:t>Juan 4:3-26, 28-30, 39-42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1" dirty="0"/>
              <a:t>Transición  </a:t>
            </a:r>
            <a:r>
              <a:rPr lang="es-MX" b="1" i="1" dirty="0"/>
              <a:t>: </a:t>
            </a:r>
            <a:r>
              <a:rPr lang="es-MX" b="0" i="1" dirty="0"/>
              <a:t>“Jesús estaba viajando con sus discípulos de Judea a Galilea y tuvo que pasar por Samaria donde se detuvieron a descansar alrededor del mediodía, cerca del pozo que fue construido por el patriarca Jacob..”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1" i="0" dirty="0"/>
              <a:t>Facilitar la pregunta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4395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</a:t>
            </a:r>
            <a:r>
              <a:rPr lang="es-MX" b="0" dirty="0"/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1" dirty="0"/>
              <a:t>Transición  </a:t>
            </a:r>
            <a:r>
              <a:rPr lang="es-MX" b="1" i="1" dirty="0"/>
              <a:t>: </a:t>
            </a:r>
            <a:r>
              <a:rPr lang="es-MX" b="0" i="1" dirty="0"/>
              <a:t>“Veamos un poco de trasfondo histórico”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i="1" dirty="0">
                <a:latin typeface="Bahnschrift Light" panose="020B0502040204020203" pitchFamily="34" charset="0"/>
              </a:rPr>
              <a:t>Puedes leerlo tu o pedirle a una lo lea el texto de Sabías que.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1068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</a:t>
            </a:r>
            <a:r>
              <a:rPr lang="es-MX" b="0" dirty="0"/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1" dirty="0"/>
              <a:t>Transición  </a:t>
            </a:r>
            <a:r>
              <a:rPr lang="es-MX" b="1" i="1" dirty="0"/>
              <a:t>: </a:t>
            </a:r>
            <a:r>
              <a:rPr lang="es-MX" b="0" i="1" dirty="0"/>
              <a:t>“La mujer samaritana no esperaba que Jesús hablara con ella, mucho menos que le pidiera un vaso de agua, en base a la historia que hemos visto y leído conversemos en estas preguntas”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1" i="0" dirty="0"/>
              <a:t>Facilitar las preguntas </a:t>
            </a:r>
            <a:r>
              <a:rPr lang="es-MX" sz="1200" b="1" dirty="0">
                <a:latin typeface="Bahnschrift Light" panose="020B0502040204020203" pitchFamily="34" charset="0"/>
              </a:rPr>
              <a:t> </a:t>
            </a:r>
            <a:endParaRPr lang="es-MX" b="1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0105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dirty="0">
                <a:latin typeface="Bahnschrift Light" panose="020B0502040204020203" pitchFamily="34" charset="0"/>
              </a:rPr>
              <a:t>Transición 1 : </a:t>
            </a:r>
            <a:r>
              <a:rPr lang="es-MX" sz="1200" b="0" i="1" dirty="0">
                <a:latin typeface="Bahnschrift Light" panose="020B0502040204020203" pitchFamily="34" charset="0"/>
              </a:rPr>
              <a:t>“Jesús le habló francamente del pasado y sobre la situación presente en que vivía la mujer. Para Él, nada acerca de su vida le era oculto”</a:t>
            </a:r>
            <a:endParaRPr lang="es-MX" b="0" i="1" dirty="0">
              <a:sym typeface="Symbol" panose="05050102010706020507" pitchFamily="18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1" i="0" dirty="0"/>
              <a:t>Facilitar las preguntas </a:t>
            </a:r>
            <a:endParaRPr lang="es-MX" sz="1200" b="0" i="0" dirty="0">
              <a:latin typeface="Bahnschrift Light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MX" b="0" i="0" dirty="0">
              <a:sym typeface="Symbol" panose="05050102010706020507" pitchFamily="18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MX" sz="1200" b="1" dirty="0"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dirty="0"/>
          </a:p>
          <a:p>
            <a:endParaRPr lang="es-MX" b="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935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i="1" dirty="0">
                <a:latin typeface="Bahnschrift Light" panose="020B0502040204020203" pitchFamily="34" charset="0"/>
              </a:rPr>
              <a:t>Transición 1: “</a:t>
            </a:r>
            <a:r>
              <a:rPr lang="es-MX" sz="1200" b="0" i="1" dirty="0">
                <a:latin typeface="Bahnschrift Light" panose="020B0502040204020203" pitchFamily="34" charset="0"/>
              </a:rPr>
              <a:t>La gente que verdaderamente cree en Jesús comienza a experimentar un cambio en sus actitudes y manera de ver la vida. Ellos vienen a ser una “nueva persona”.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i="1" dirty="0">
                <a:latin typeface="Bahnschrift Light" panose="020B0502040204020203" pitchFamily="34" charset="0"/>
              </a:rPr>
              <a:t>Puedes leerlo tu o pedirle con tiempo a una participante que lo busque y lo lea, </a:t>
            </a:r>
            <a:r>
              <a:rPr lang="es-MX" sz="1200" b="0" i="1" dirty="0">
                <a:latin typeface="Bahnschrift Light" panose="020B0502040204020203" pitchFamily="34" charset="0"/>
              </a:rPr>
              <a:t>2 Corintios 5:17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i="1" dirty="0">
                <a:latin typeface="Bahnschrift Light" panose="020B0502040204020203" pitchFamily="34" charset="0"/>
              </a:rPr>
              <a:t>Transición 2 : “</a:t>
            </a:r>
            <a:r>
              <a:rPr lang="es-MX" b="0" i="1" dirty="0"/>
              <a:t>La respuesta inmediata de la mujer samaritana fue contar y mostrar a las demás personas de la ciudad, que ella creyó en Jesús y se convirtió en una nueva persona. Tres cosas sucedieron como resultado de la conversación que la mujer samaritana tuvo con Jesús:.”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0" i="1" dirty="0">
                <a:latin typeface="Bahnschrift Light" panose="020B0502040204020203" pitchFamily="34" charset="0"/>
              </a:rPr>
              <a:t>Mostrar las 3 cosas</a:t>
            </a:r>
            <a:endParaRPr lang="es-MX" sz="1200" dirty="0"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latin typeface="Bahnschrift Light" panose="020B0502040204020203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3592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E0A92-08DC-47E5-90D9-3494A2099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B5CB6F-B659-4833-93BA-0DDC64B44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63B04C-979F-4E4E-AAD8-9485F3A3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7FA84E-3FEA-4310-8D8B-E63F605D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EA58EA-EBFD-47BB-A4C0-BAF4F7010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203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4454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33185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12EA00-509E-4EE7-907E-BB458259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A99200-BA60-4BAA-8E52-AFF6CF8E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137EC2-BE17-4345-9808-FD24EBA7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1870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DEB6B0-0485-46F4-8F66-8F632364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489" y="2766218"/>
            <a:ext cx="6793088" cy="1325563"/>
          </a:xfrm>
        </p:spPr>
        <p:txBody>
          <a:bodyPr/>
          <a:lstStyle>
            <a:lvl1pPr algn="ctr">
              <a:defRPr b="1">
                <a:solidFill>
                  <a:srgbClr val="5C4511"/>
                </a:solidFill>
                <a:latin typeface="Papyrus" panose="03070502060502030205" pitchFamily="66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826471-BCCB-4183-8DE8-B2A5B79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01F9C8-FBB0-45B3-9D7C-453DFE399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FBA69B-3CDC-4542-8194-733151AE3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9982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to, pizza, blanco, grande&#10;&#10;Descripción generada automáticamente">
            <a:extLst>
              <a:ext uri="{FF2B5EF4-FFF2-40B4-BE49-F238E27FC236}">
                <a16:creationId xmlns:a16="http://schemas.microsoft.com/office/drawing/2014/main" id="{675FCEF2-B963-4D49-B520-613B05C949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596" y="-2739192"/>
            <a:ext cx="6910579" cy="12283807"/>
          </a:xfrm>
          <a:prstGeom prst="rect">
            <a:avLst/>
          </a:prstGeom>
        </p:spPr>
      </p:pic>
      <p:pic>
        <p:nvPicPr>
          <p:cNvPr id="6" name="Imagen 5" descr="Imagen que contiene persona, mujer, sostener, hombre&#10;&#10;Descripción generada automáticamente">
            <a:extLst>
              <a:ext uri="{FF2B5EF4-FFF2-40B4-BE49-F238E27FC236}">
                <a16:creationId xmlns:a16="http://schemas.microsoft.com/office/drawing/2014/main" id="{FC218C20-DE85-41EE-ACB5-9B81D8432D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958"/>
            <a:ext cx="5712178" cy="7478722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5CE570-90FF-4A7F-982F-6F9DA632C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FD34C6E-90E3-46C4-87F1-3CBEAAAD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99C331-E963-40ED-8D08-E47470704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459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FC2052-DEBC-48B1-B5E1-1F467484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67EC28-086B-4017-8B54-F258FDB07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0AEA5-5F12-46CA-85D9-A4DD92C3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61770A-D594-4863-86CE-BA64EE5E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264675-80AF-4AA3-9F78-016A72CCA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6487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0DB4CC-874C-40F7-A019-1A8076C19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4A9CF-6AC9-455F-91ED-8000618FA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981FD4-B321-4BB2-B098-C07C4EBE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ACED21-72CA-4FD7-95FB-E8006BEC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8E960C-EFE8-4A53-8BCF-311B6E5F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7753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DC711-358C-4A3A-B724-F1D745C44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8143F7-7C69-458C-A0F6-DE64480D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34C7C22-790A-4E7F-8F33-9CE49961D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158389C-A77B-48AB-A68F-1D968037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8033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77DDEF9-F994-4E2F-B56C-A6D97848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1FC32F9-1300-47BE-ABF5-B202E551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7EA2EE-AD62-47FE-9BA7-40527A4C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611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12EA00-509E-4EE7-907E-BB458259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A99200-BA60-4BAA-8E52-AFF6CF8E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137EC2-BE17-4345-9808-FD24EBA7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4657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863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496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264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sobres, estacionaria, pizza, alimentos&#10;&#10;Descripción generada automáticamente">
            <a:extLst>
              <a:ext uri="{FF2B5EF4-FFF2-40B4-BE49-F238E27FC236}">
                <a16:creationId xmlns:a16="http://schemas.microsoft.com/office/drawing/2014/main" id="{D2AF2930-9AC9-4D5A-ADA0-02DA597307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40C7CC4-7813-49ED-B019-3FD2DCF8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70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BE67A5-9E70-4242-9001-3B27146EF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68627"/>
            <a:ext cx="10515600" cy="380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A8A54F-6525-4AD7-AF39-34ED94693D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D0D7B-359D-458D-A5E9-923EEF9A822B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CBFCE8-AA8D-440A-A743-160F941D6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770EE8-7B0E-4285-8796-6C83B15C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495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70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abla, viejo, pizza, foto&#10;&#10;Descripción generada automáticamente">
            <a:extLst>
              <a:ext uri="{FF2B5EF4-FFF2-40B4-BE49-F238E27FC236}">
                <a16:creationId xmlns:a16="http://schemas.microsoft.com/office/drawing/2014/main" id="{7F7745BC-F1B1-489F-9BDC-5DB8BAC06AF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798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8795"/>
            <a:ext cx="10515600" cy="369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D0D7B-359D-458D-A5E9-923EEF9A822B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4898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foto, pizza, blanco, grande&#10;&#10;Descripción generada automáticamente">
            <a:extLst>
              <a:ext uri="{FF2B5EF4-FFF2-40B4-BE49-F238E27FC236}">
                <a16:creationId xmlns:a16="http://schemas.microsoft.com/office/drawing/2014/main" id="{F4402060-B964-4815-94C6-1022C4FC07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596" y="-2717158"/>
            <a:ext cx="6910579" cy="12283807"/>
          </a:xfrm>
          <a:prstGeom prst="rect">
            <a:avLst/>
          </a:prstGeom>
        </p:spPr>
      </p:pic>
      <p:pic>
        <p:nvPicPr>
          <p:cNvPr id="8" name="Imagen 7" descr="Imagen que contiene persona, mujer, sostener, hombre&#10;&#10;Descripción generada automáticamente">
            <a:extLst>
              <a:ext uri="{FF2B5EF4-FFF2-40B4-BE49-F238E27FC236}">
                <a16:creationId xmlns:a16="http://schemas.microsoft.com/office/drawing/2014/main" id="{8E196077-6139-472B-A959-EF149D8646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958"/>
            <a:ext cx="5712178" cy="7478722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24D3944-3A67-402D-8929-0EA113DC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00935-3BF3-4610-9119-BBC8C990C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4AD1C-72A4-439C-8241-E9C4631F8C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11727-D4B2-4D30-8BB3-4510320EAA73}" type="datetimeFigureOut">
              <a:rPr lang="es-ES_tradnl" smtClean="0"/>
              <a:t>11/11/2020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88CFB2-EC29-430E-A687-703AB6854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03A330-E269-4260-BE99-335CAB185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815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susfilm.org/watch/reflections-of-hope.html/reflections-of-hope-jesus-our-living-water/spanish-latin-american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676E9E-C9A6-4DFB-A040-30E4CEC789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" b="16911"/>
          <a:stretch/>
        </p:blipFill>
        <p:spPr>
          <a:xfrm>
            <a:off x="5546151" y="976704"/>
            <a:ext cx="5330397" cy="37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1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Vivir 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8747"/>
            <a:ext cx="10515600" cy="3808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Gálatas 3:28 - Juan 7:37-39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¿Qué significa tener agua viva fluyendo en nosotros?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Gálatas 5:22-23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9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Decir 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Según Juan 4:23-24.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¿Qué clase de personas dijo Jesús que estaba buscando el Padre?</a:t>
            </a:r>
          </a:p>
        </p:txBody>
      </p:sp>
    </p:spTree>
    <p:extLst>
      <p:ext uri="{BB962C8B-B14F-4D97-AF65-F5344CB8AC3E}">
        <p14:creationId xmlns:p14="http://schemas.microsoft.com/office/powerpoint/2010/main" val="118772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Decir 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Juan 4:39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La mujer marginada vino a ser la heroína de la ciudad. Jesús reconcilió a la mujer con Él mismo y luego ella fue un instrumento para traer a muchos de la ciudad hacia Jesús.</a:t>
            </a:r>
          </a:p>
        </p:txBody>
      </p:sp>
    </p:spTree>
    <p:extLst>
      <p:ext uri="{BB962C8B-B14F-4D97-AF65-F5344CB8AC3E}">
        <p14:creationId xmlns:p14="http://schemas.microsoft.com/office/powerpoint/2010/main" val="352328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Desafío 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38056"/>
            <a:ext cx="10515600" cy="3808336"/>
          </a:xfrm>
        </p:spPr>
        <p:txBody>
          <a:bodyPr>
            <a:normAutofit/>
          </a:bodyPr>
          <a:lstStyle/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¿Quién en tu vida necesita escuchar acerca de lo que Dios ha hecho por ti?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80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Desafío 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8627"/>
            <a:ext cx="10404423" cy="3808336"/>
          </a:xfrm>
        </p:spPr>
        <p:txBody>
          <a:bodyPr>
            <a:normAutofit/>
          </a:bodyPr>
          <a:lstStyle/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Memoriza Juan 7:37-38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Durante este estudio ¿ha cambiado tu idea acerca de quién es Jesús? Si es así ¿cómo?</a:t>
            </a: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¿Cuál área de tu vida necesitas trabajar como resultado de este estudio?</a:t>
            </a: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Explica los cambios que Jesús ha hecho en tu vida mientras hemos estudiado acerca de Él.</a:t>
            </a:r>
          </a:p>
        </p:txBody>
      </p:sp>
    </p:spTree>
    <p:extLst>
      <p:ext uri="{BB962C8B-B14F-4D97-AF65-F5344CB8AC3E}">
        <p14:creationId xmlns:p14="http://schemas.microsoft.com/office/powerpoint/2010/main" val="349802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D7409D-F61E-45B9-BC46-D6C42936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Próxima reunión :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39605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B90117-8800-41FC-93E5-32AF2019A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9514" y="1936785"/>
            <a:ext cx="4372970" cy="24597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A24E15D-9D1E-439B-88E3-132C5777C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098088"/>
            <a:ext cx="9144000" cy="2387600"/>
          </a:xfrm>
        </p:spPr>
        <p:txBody>
          <a:bodyPr>
            <a:normAutofit/>
          </a:bodyPr>
          <a:lstStyle/>
          <a:p>
            <a:r>
              <a:rPr lang="es-ES_tradnl" sz="3600" b="1" dirty="0">
                <a:solidFill>
                  <a:srgbClr val="5C4511"/>
                </a:solidFill>
                <a:latin typeface="Papyrus" panose="03070502060502030205" pitchFamily="66" charset="0"/>
              </a:rPr>
              <a:t>Jesús, nuestra agua viva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DF4130-8F09-4CC6-BCB8-307AF2543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422880"/>
            <a:ext cx="9144000" cy="1655762"/>
          </a:xfrm>
        </p:spPr>
        <p:txBody>
          <a:bodyPr>
            <a:normAutofit/>
          </a:bodyPr>
          <a:lstStyle/>
          <a:p>
            <a:r>
              <a:rPr lang="es-MX" sz="2800" dirty="0">
                <a:solidFill>
                  <a:srgbClr val="5C4511"/>
                </a:solidFill>
                <a:latin typeface="Bahnschrift Light" panose="020B0502040204020203" pitchFamily="34" charset="0"/>
              </a:rPr>
              <a:t>La mujer en el pozo: </a:t>
            </a:r>
            <a:r>
              <a:rPr lang="es-MX" sz="2800" i="1" dirty="0">
                <a:solidFill>
                  <a:srgbClr val="5C4511"/>
                </a:solidFill>
                <a:latin typeface="Bahnschrift Light" panose="020B0502040204020203" pitchFamily="34" charset="0"/>
              </a:rPr>
              <a:t>¿ÉL me saciará?</a:t>
            </a:r>
            <a:endParaRPr lang="es-ES_tradnl" sz="2800" i="1" dirty="0">
              <a:solidFill>
                <a:srgbClr val="5C451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26" name="Picture 2" descr="Etiqueta de doodle horizontal - Descargar PNG/SVG transparente">
            <a:extLst>
              <a:ext uri="{FF2B5EF4-FFF2-40B4-BE49-F238E27FC236}">
                <a16:creationId xmlns:a16="http://schemas.microsoft.com/office/drawing/2014/main" id="{7A0CF8FB-AFF8-4DB7-980B-B42BD851C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5C451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41" y="-725448"/>
            <a:ext cx="3823387" cy="33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2713B05-6022-42B8-A6F2-F68EAC076423}"/>
              </a:ext>
            </a:extLst>
          </p:cNvPr>
          <p:cNvSpPr txBox="1"/>
          <p:nvPr/>
        </p:nvSpPr>
        <p:spPr>
          <a:xfrm>
            <a:off x="742622" y="607239"/>
            <a:ext cx="3268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dirty="0">
                <a:solidFill>
                  <a:srgbClr val="5C4511"/>
                </a:solidFill>
                <a:latin typeface="Papyrus" panose="03070502060502030205" pitchFamily="66" charset="0"/>
              </a:rPr>
              <a:t>Sesión siete</a:t>
            </a:r>
            <a:endParaRPr lang="es-ES_tradnl" sz="4400" dirty="0">
              <a:solidFill>
                <a:srgbClr val="5C451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4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Compartir :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9664"/>
            <a:ext cx="10515600" cy="3808336"/>
          </a:xfrm>
        </p:spPr>
        <p:txBody>
          <a:bodyPr>
            <a:normAutofit/>
          </a:bodyPr>
          <a:lstStyle/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¿Cómo te ha animado Dios en tu vida? ¿Has experimentado su restauración?</a:t>
            </a:r>
          </a:p>
        </p:txBody>
      </p:sp>
    </p:spTree>
    <p:extLst>
      <p:ext uri="{BB962C8B-B14F-4D97-AF65-F5344CB8AC3E}">
        <p14:creationId xmlns:p14="http://schemas.microsoft.com/office/powerpoint/2010/main" val="577428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Ver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Vamos a recordar el segmento de la historia que estudiaremos el día de hoy, mientras lo ves piensa en estas preguntas :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i="1" dirty="0">
                <a:latin typeface="Bahnschrift Light" panose="020B0502040204020203" pitchFamily="34" charset="0"/>
              </a:rPr>
              <a:t>¿Qué te llamó más la atención? y ¿Por qué?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</p:txBody>
      </p:sp>
      <p:pic>
        <p:nvPicPr>
          <p:cNvPr id="5" name="Imagen 4" descr="Imagen que contiene dibujo&#10;&#10;Descripción generada automáticamente">
            <a:hlinkClick r:id="rId3"/>
            <a:extLst>
              <a:ext uri="{FF2B5EF4-FFF2-40B4-BE49-F238E27FC236}">
                <a16:creationId xmlns:a16="http://schemas.microsoft.com/office/drawing/2014/main" id="{56108B5E-81B0-4AFC-A322-61433198BD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C451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94" y="4652413"/>
            <a:ext cx="1283211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52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Saber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Juan 4:3-26, 28-30, 39-42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¿Cuál es la historia de esta mujer?</a:t>
            </a:r>
          </a:p>
        </p:txBody>
      </p:sp>
    </p:spTree>
    <p:extLst>
      <p:ext uri="{BB962C8B-B14F-4D97-AF65-F5344CB8AC3E}">
        <p14:creationId xmlns:p14="http://schemas.microsoft.com/office/powerpoint/2010/main" val="22390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Sabías que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2662"/>
            <a:ext cx="10515600" cy="407430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En la Palestina del siglo primero era culturalmente inaceptable que un hombre y una mujer, que no se conocían, establecieran una conversación.</a:t>
            </a: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También existía una gran tensión racial entre los judíos y los samaritanos, porque éstos eran una raza mezclada. La mujer incluso le preguntó, “¿cómo tú siendo judío me pides de beber siendo que soy una mujer samaritana?”</a:t>
            </a: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Para los judíos de ese tiempo, la palabra “samaritano” era como decir la palabra “perro”. Los judíos a menudo se desviaban kilómetros de su recorrido para evitar pasar por Samaria y tener contacto con los samaritanos. </a:t>
            </a: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El hecho de que esta mujer viniera al pozo al medio día nos dice algo acerca de ella. Probablemente la gente del pueblo la veía como escoria por su comportamiento inmoral y por lo tanto era rechazada socialmente.</a:t>
            </a:r>
          </a:p>
        </p:txBody>
      </p:sp>
      <p:pic>
        <p:nvPicPr>
          <p:cNvPr id="4" name="Picture 2" descr="Etiqueta de doodle horizontal - Descargar PNG/SVG transparente">
            <a:extLst>
              <a:ext uri="{FF2B5EF4-FFF2-40B4-BE49-F238E27FC236}">
                <a16:creationId xmlns:a16="http://schemas.microsoft.com/office/drawing/2014/main" id="{72CFCEB8-0FDD-4379-BF55-43432A35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5C451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2" y="-259192"/>
            <a:ext cx="3398143" cy="33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981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Saber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Jesús inició una conversación con esta mujer, ¿qué nos muestra esto acerca de Su carácter?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¿Por qué crees que Jesús le preguntó a la mujer samaritana por su esposo?</a:t>
            </a:r>
          </a:p>
        </p:txBody>
      </p:sp>
    </p:spTree>
    <p:extLst>
      <p:ext uri="{BB962C8B-B14F-4D97-AF65-F5344CB8AC3E}">
        <p14:creationId xmlns:p14="http://schemas.microsoft.com/office/powerpoint/2010/main" val="336560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Saber 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2662"/>
            <a:ext cx="10515600" cy="3808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Jesús sabía del dolor y la miseria en la vida de esta mujer. No la rechazó. Compasivamente le mostró el camino a la vida, que era Él mismo.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¿Cómo trataba la mujer samaritana de satisfacer sus propias necesidades?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¿De qué formas tratamos de satisfacer nuestras necesidades hoy en día?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¿Cómo le dice Jesús que suplirá sus necesidades? ¿Cómo se aplica a nosotros?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5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Vivir 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8747"/>
            <a:ext cx="10344462" cy="3808336"/>
          </a:xfrm>
        </p:spPr>
        <p:txBody>
          <a:bodyPr>
            <a:norm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MX" sz="2400" dirty="0">
                <a:latin typeface="Bahnschrift Light" panose="020B0502040204020203" pitchFamily="34" charset="0"/>
              </a:rPr>
              <a:t>2 Corintios 5:17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s-MX" sz="2400" dirty="0"/>
          </a:p>
          <a:p>
            <a:pPr marL="457200" indent="-457200" algn="just">
              <a:buFont typeface="+mj-lt"/>
              <a:buAutoNum type="arabicPeriod"/>
            </a:pPr>
            <a:r>
              <a:rPr lang="es-MX" sz="2400" dirty="0">
                <a:latin typeface="Bahnschrift Light" panose="020B0502040204020203" pitchFamily="34" charset="0"/>
              </a:rPr>
              <a:t>Su pasado dejó de separarla de una relación con Dios.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400" dirty="0">
                <a:latin typeface="Bahnschrift Light" panose="020B0502040204020203" pitchFamily="34" charset="0"/>
              </a:rPr>
              <a:t>Mucha gente en la ciudad creyó en Jesús por lo que ella les contó.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400" dirty="0">
                <a:latin typeface="Bahnschrift Light" panose="020B0502040204020203" pitchFamily="34" charset="0"/>
              </a:rPr>
              <a:t>Los seguidores de Jesús se dieron cuenta que para Él las personas eran más importantes que los límites culturales y raciales.</a:t>
            </a:r>
          </a:p>
        </p:txBody>
      </p:sp>
    </p:spTree>
    <p:extLst>
      <p:ext uri="{BB962C8B-B14F-4D97-AF65-F5344CB8AC3E}">
        <p14:creationId xmlns:p14="http://schemas.microsoft.com/office/powerpoint/2010/main" val="2305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1453</Words>
  <Application>Microsoft Office PowerPoint</Application>
  <PresentationFormat>Panorámica</PresentationFormat>
  <Paragraphs>132</Paragraphs>
  <Slides>15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Arial</vt:lpstr>
      <vt:lpstr>Bahnschrift Light</vt:lpstr>
      <vt:lpstr>Calibri</vt:lpstr>
      <vt:lpstr>Calibri Light</vt:lpstr>
      <vt:lpstr>Papyrus</vt:lpstr>
      <vt:lpstr>Diseño personalizado</vt:lpstr>
      <vt:lpstr>Tema de Office</vt:lpstr>
      <vt:lpstr>1_Diseño personalizado</vt:lpstr>
      <vt:lpstr>Presentación de PowerPoint</vt:lpstr>
      <vt:lpstr>Jesús, nuestra agua viva</vt:lpstr>
      <vt:lpstr>Compartir :</vt:lpstr>
      <vt:lpstr>Ver</vt:lpstr>
      <vt:lpstr>Saber : </vt:lpstr>
      <vt:lpstr>Sabías que</vt:lpstr>
      <vt:lpstr>Saber : </vt:lpstr>
      <vt:lpstr>Saber  : </vt:lpstr>
      <vt:lpstr>Vivir  : </vt:lpstr>
      <vt:lpstr>Vivir  : </vt:lpstr>
      <vt:lpstr>Decir  : </vt:lpstr>
      <vt:lpstr>Decir  : </vt:lpstr>
      <vt:lpstr>Desafío  : </vt:lpstr>
      <vt:lpstr>Desafío  : </vt:lpstr>
      <vt:lpstr>Próxima reunión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Anabell Alvarado</dc:creator>
  <cp:lastModifiedBy>Anabell Alvarado</cp:lastModifiedBy>
  <cp:revision>71</cp:revision>
  <dcterms:created xsi:type="dcterms:W3CDTF">2020-05-15T06:40:48Z</dcterms:created>
  <dcterms:modified xsi:type="dcterms:W3CDTF">2020-11-12T02:22:56Z</dcterms:modified>
</cp:coreProperties>
</file>