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2" r:id="rId4"/>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6858000" cx="12192000"/>
  <p:notesSz cx="6858000" cy="9144000"/>
  <p:embeddedFontLst>
    <p:embeddedFont>
      <p:font typeface="Jim Nightshade"/>
      <p:regular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0" roundtripDataSignature="AMtx7mggGuilMM+4CwwT2O8Usc0T97qn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3.xml"/><Relationship Id="rId19" Type="http://schemas.openxmlformats.org/officeDocument/2006/relationships/font" Target="fonts/JimNightshade-regular.fntdata"/><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MX"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esusfilm.org/watch/reflections-of-hope.html/reflections-of-hope-jesus-our-complete-restorer/spanish-latin-american.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s-MX"/>
              <a:t>Notas para la Facilitadora :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s-MX"/>
              <a:t>Bienvenida y Oración</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s-MX"/>
              <a:t>Si consideras necesario puedes repasar la reglas del grupo</a:t>
            </a:r>
            <a:endParaRPr/>
          </a:p>
          <a:p>
            <a:pPr indent="-152400" lvl="0" marL="228600" marR="0" rtl="0" algn="l">
              <a:lnSpc>
                <a:spcPct val="100000"/>
              </a:lnSpc>
              <a:spcBef>
                <a:spcPts val="0"/>
              </a:spcBef>
              <a:spcAft>
                <a:spcPts val="0"/>
              </a:spcAft>
              <a:buClr>
                <a:schemeClr val="dk1"/>
              </a:buClr>
              <a:buSzPts val="1200"/>
              <a:buFont typeface="Calibri"/>
              <a:buNone/>
            </a:pPr>
            <a:r>
              <a:t/>
            </a:r>
            <a:endParaRPr/>
          </a:p>
        </p:txBody>
      </p:sp>
      <p:sp>
        <p:nvSpPr>
          <p:cNvPr id="107" name="Google Shape;10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p:txBody>
      </p:sp>
      <p:sp>
        <p:nvSpPr>
          <p:cNvPr id="175" name="Google Shape;17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s-MX"/>
              <a:t>Notas para la Facilitadora : </a:t>
            </a:r>
            <a:endParaRPr/>
          </a:p>
          <a:p>
            <a:pPr indent="-228600" lvl="0" marL="228600" rtl="0" algn="l">
              <a:spcBef>
                <a:spcPts val="0"/>
              </a:spcBef>
              <a:spcAft>
                <a:spcPts val="0"/>
              </a:spcAft>
              <a:buClr>
                <a:schemeClr val="dk1"/>
              </a:buClr>
              <a:buSzPts val="1200"/>
              <a:buFont typeface="Calibri"/>
              <a:buAutoNum type="arabicPeriod"/>
            </a:pPr>
            <a:r>
              <a:rPr b="1" lang="es-MX"/>
              <a:t>Transición 1 : </a:t>
            </a:r>
            <a:r>
              <a:rPr b="0" i="1" lang="es-MX"/>
              <a:t>“Escribe algunas áreas de tu vida en la que necesites restauración. Podrían ser físicas, espirituales, de relaciones, u otras. Preséntalas ante el Señor y cree por fe que Él las restaurará. Y comprométete a : “</a:t>
            </a:r>
            <a:endParaRPr/>
          </a:p>
          <a:p>
            <a:pPr indent="-228600" lvl="0" marL="228600" rtl="0" algn="l">
              <a:spcBef>
                <a:spcPts val="0"/>
              </a:spcBef>
              <a:spcAft>
                <a:spcPts val="0"/>
              </a:spcAft>
              <a:buClr>
                <a:schemeClr val="dk1"/>
              </a:buClr>
              <a:buSzPts val="1200"/>
              <a:buFont typeface="Calibri"/>
              <a:buAutoNum type="arabicPeriod"/>
            </a:pPr>
            <a:r>
              <a:rPr b="1" lang="es-MX"/>
              <a:t>Leer los 3 pasos</a:t>
            </a:r>
            <a:endParaRPr/>
          </a:p>
          <a:p>
            <a:pPr indent="-228600" lvl="0" marL="228600" rtl="0" algn="l">
              <a:spcBef>
                <a:spcPts val="0"/>
              </a:spcBef>
              <a:spcAft>
                <a:spcPts val="0"/>
              </a:spcAft>
              <a:buClr>
                <a:schemeClr val="dk1"/>
              </a:buClr>
              <a:buSzPts val="1200"/>
              <a:buFont typeface="Calibri"/>
              <a:buAutoNum type="arabicPeriod"/>
            </a:pPr>
            <a:r>
              <a:rPr b="1" lang="es-MX"/>
              <a:t>Transición 2 : </a:t>
            </a:r>
            <a:r>
              <a:rPr b="0" lang="es-MX"/>
              <a:t>“Muchos de nosotros tenemos problemas profundos y complejos. Esto significa que podemos buscar la guía de un amigo confiable, pastor o consejero profesional. No tengas miedo de buscar ayuda para encontrar la restauración completa. Pídele a Dios que te ayude a encontrar a la persona correcta,  y por último </a:t>
            </a:r>
            <a:r>
              <a:rPr b="1" lang="es-MX"/>
              <a:t> </a:t>
            </a:r>
            <a:endParaRPr/>
          </a:p>
          <a:p>
            <a:pPr indent="-228600" lvl="0" marL="228600" rtl="0" algn="l">
              <a:spcBef>
                <a:spcPts val="0"/>
              </a:spcBef>
              <a:spcAft>
                <a:spcPts val="0"/>
              </a:spcAft>
              <a:buClr>
                <a:schemeClr val="dk1"/>
              </a:buClr>
              <a:buSzPts val="1200"/>
              <a:buFont typeface="Calibri"/>
              <a:buAutoNum type="arabicPeriod"/>
            </a:pPr>
            <a:r>
              <a:rPr b="1" lang="es-MX"/>
              <a:t>memoriza </a:t>
            </a:r>
            <a:r>
              <a:rPr lang="es-MX" sz="1200">
                <a:latin typeface="Arial"/>
                <a:ea typeface="Arial"/>
                <a:cs typeface="Arial"/>
                <a:sym typeface="Arial"/>
              </a:rPr>
              <a:t>1 Pedro 5:10</a:t>
            </a:r>
            <a:endParaRPr b="0"/>
          </a:p>
          <a:p>
            <a:pPr indent="-152400" lvl="0" marL="228600" rtl="0" algn="l">
              <a:spcBef>
                <a:spcPts val="0"/>
              </a:spcBef>
              <a:spcAft>
                <a:spcPts val="0"/>
              </a:spcAft>
              <a:buClr>
                <a:schemeClr val="dk1"/>
              </a:buClr>
              <a:buSzPts val="1200"/>
              <a:buFont typeface="Calibri"/>
              <a:buNone/>
            </a:pPr>
            <a:r>
              <a:t/>
            </a:r>
            <a:endParaRPr b="0"/>
          </a:p>
        </p:txBody>
      </p:sp>
      <p:sp>
        <p:nvSpPr>
          <p:cNvPr id="182" name="Google Shape;18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s-MX"/>
              <a:t>Notas para la Facilitadora :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s-MX"/>
              <a:t>Termina en oración</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s-MX"/>
              <a:t>Anímales a contar a alguien la historia de hoy</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s-MX"/>
              <a:t>Recuérdales la fecha y hora de su próxima reunión</a:t>
            </a:r>
            <a:endParaRPr/>
          </a:p>
          <a:p>
            <a:pPr indent="0" lvl="0" marL="0" marR="0" rtl="0" algn="l">
              <a:lnSpc>
                <a:spcPct val="100000"/>
              </a:lnSpc>
              <a:spcBef>
                <a:spcPts val="0"/>
              </a:spcBef>
              <a:spcAft>
                <a:spcPts val="0"/>
              </a:spcAft>
              <a:buClr>
                <a:schemeClr val="dk1"/>
              </a:buClr>
              <a:buSzPts val="1200"/>
              <a:buFont typeface="Calibri"/>
              <a:buNone/>
            </a:pPr>
            <a:r>
              <a:t/>
            </a:r>
            <a:endParaRPr b="1"/>
          </a:p>
        </p:txBody>
      </p:sp>
      <p:sp>
        <p:nvSpPr>
          <p:cNvPr id="189" name="Google Shape;18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MX"/>
              <a:t>Notas para la Facilitadora : </a:t>
            </a:r>
            <a:endParaRPr/>
          </a:p>
          <a:p>
            <a:pPr indent="0" lvl="0" marL="0" rtl="0" algn="l">
              <a:spcBef>
                <a:spcPts val="0"/>
              </a:spcBef>
              <a:spcAft>
                <a:spcPts val="0"/>
              </a:spcAft>
              <a:buNone/>
            </a:pPr>
            <a:r>
              <a:rPr lang="es-MX"/>
              <a:t>Materiales a usar : </a:t>
            </a:r>
            <a:endParaRPr/>
          </a:p>
          <a:p>
            <a:pPr indent="-228600" lvl="0" marL="228600" rtl="0" algn="l">
              <a:spcBef>
                <a:spcPts val="0"/>
              </a:spcBef>
              <a:spcAft>
                <a:spcPts val="0"/>
              </a:spcAft>
              <a:buClr>
                <a:schemeClr val="dk1"/>
              </a:buClr>
              <a:buSzPts val="1200"/>
              <a:buFont typeface="Calibri"/>
              <a:buAutoNum type="arabicPeriod"/>
            </a:pPr>
            <a:r>
              <a:rPr lang="es-MX"/>
              <a:t>Segmento de la sesión :  descargado o directamente dando clic en el enlace que está en la día # 4</a:t>
            </a:r>
            <a:endParaRPr/>
          </a:p>
          <a:p>
            <a:pPr indent="-228600" lvl="0" marL="228600" rtl="0" algn="l">
              <a:spcBef>
                <a:spcPts val="0"/>
              </a:spcBef>
              <a:spcAft>
                <a:spcPts val="0"/>
              </a:spcAft>
              <a:buClr>
                <a:schemeClr val="dk1"/>
              </a:buClr>
              <a:buSzPts val="1200"/>
              <a:buFont typeface="Calibri"/>
              <a:buAutoNum type="arabicPeriod"/>
            </a:pPr>
            <a:r>
              <a:rPr lang="es-MX"/>
              <a:t>Animar para que las participantes tengan dónde escribir sus respuestas, una libreta o cuaderno que usen durante toda las sesiones y así puedan apuntar lo que Dios está obrando en sus vidas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113" name="Google Shape;11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MX"/>
              <a:t>Notas para la Facilitadora : </a:t>
            </a:r>
            <a:endParaRPr/>
          </a:p>
          <a:p>
            <a:pPr indent="-228600" lvl="0" marL="228600" rtl="0" algn="l">
              <a:spcBef>
                <a:spcPts val="0"/>
              </a:spcBef>
              <a:spcAft>
                <a:spcPts val="0"/>
              </a:spcAft>
              <a:buClr>
                <a:schemeClr val="dk1"/>
              </a:buClr>
              <a:buSzPts val="1200"/>
              <a:buFont typeface="Calibri"/>
              <a:buAutoNum type="arabicPeriod"/>
            </a:pPr>
            <a:r>
              <a:rPr lang="es-MX"/>
              <a:t>Toma unos minutos para una rendición de cuentas, sobre la sesión pasada, en base a las preguntas.</a:t>
            </a:r>
            <a:endParaRPr/>
          </a:p>
          <a:p>
            <a:pPr indent="-228600" lvl="0" marL="228600" rtl="0" algn="l">
              <a:spcBef>
                <a:spcPts val="0"/>
              </a:spcBef>
              <a:spcAft>
                <a:spcPts val="0"/>
              </a:spcAft>
              <a:buClr>
                <a:schemeClr val="dk1"/>
              </a:buClr>
              <a:buSzPts val="1200"/>
              <a:buFont typeface="Calibri"/>
              <a:buAutoNum type="arabicPeriod"/>
            </a:pPr>
            <a:r>
              <a:rPr lang="es-MX"/>
              <a:t>Pregúntales si tuvieron la oportunidad de compartir la historia con alguien, diles que compartan.</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s-MX"/>
              <a:t>Pide a uno de los participantes decir de memoria 1 Pedro 5:7 “Depositen en él toda ansiedad, porque él cuida de ustedes”. (NVI)</a:t>
            </a:r>
            <a:endParaRPr/>
          </a:p>
        </p:txBody>
      </p:sp>
      <p:sp>
        <p:nvSpPr>
          <p:cNvPr id="123" name="Google Shape;12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MX"/>
              <a:t>Notas para la Facilitadora </a:t>
            </a:r>
            <a:r>
              <a:rPr b="0" lang="es-MX"/>
              <a:t>:  al dar click al logo de Jesús te llevara al sitio web donde está el segmento, otra forma es descargar el video en tu computador   </a:t>
            </a:r>
            <a:r>
              <a:rPr lang="es-MX" u="sng">
                <a:solidFill>
                  <a:schemeClr val="hlink"/>
                </a:solidFill>
                <a:hlinkClick r:id="rId2"/>
              </a:rPr>
              <a:t>https://www.jesusfilm.org/watch/reflections-of-hope.html/reflections-of-hope-jesus-our-complete-restorer/spanish-latin-american.html</a:t>
            </a:r>
            <a:r>
              <a:rPr lang="es-MX"/>
              <a: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s-MX"/>
              <a:t>Luego de ver el video, compartan en las preguntas. </a:t>
            </a:r>
            <a:endParaRPr/>
          </a:p>
        </p:txBody>
      </p:sp>
      <p:sp>
        <p:nvSpPr>
          <p:cNvPr id="130" name="Google Shape;13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MX"/>
              <a:t>Notas para la Facilitadora </a:t>
            </a:r>
            <a:r>
              <a:rPr b="0" lang="es-MX"/>
              <a: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i="1" lang="es-MX" sz="1200">
                <a:latin typeface="Arial"/>
                <a:ea typeface="Arial"/>
                <a:cs typeface="Arial"/>
                <a:sym typeface="Arial"/>
              </a:rPr>
              <a:t>Puedes leerlo tu o pedirle con tiempo a una participante que lo busque y lo lea </a:t>
            </a:r>
            <a:r>
              <a:rPr b="0" i="0" lang="es-MX" sz="1200">
                <a:latin typeface="Arial"/>
                <a:ea typeface="Arial"/>
                <a:cs typeface="Arial"/>
                <a:sym typeface="Arial"/>
              </a:rPr>
              <a:t>Marcos 5:25-34</a:t>
            </a:r>
            <a:endParaRPr b="0" i="0"/>
          </a:p>
          <a:p>
            <a:pPr indent="-228600" lvl="0" marL="228600" marR="0" rtl="0" algn="l">
              <a:lnSpc>
                <a:spcPct val="100000"/>
              </a:lnSpc>
              <a:spcBef>
                <a:spcPts val="0"/>
              </a:spcBef>
              <a:spcAft>
                <a:spcPts val="0"/>
              </a:spcAft>
              <a:buClr>
                <a:schemeClr val="dk1"/>
              </a:buClr>
              <a:buSzPts val="1200"/>
              <a:buFont typeface="Calibri"/>
              <a:buAutoNum type="arabicPeriod"/>
            </a:pPr>
            <a:r>
              <a:rPr b="1" lang="es-MX"/>
              <a:t>Transición  </a:t>
            </a:r>
            <a:r>
              <a:rPr b="1" i="1" lang="es-MX"/>
              <a:t>: </a:t>
            </a:r>
            <a:r>
              <a:rPr b="0" i="1" lang="es-MX"/>
              <a:t>“Muchos estudiosos están de acuerdo que esta hemorragia estaba relacionada con su ciclo menstrual. Según la ley en el Antiguo Testamento, una mujer con hemorragia no podía entrar en la presencia de Dios, ni tampoco podía tocarla ningún otro judío. Cualquier contacto físico con ella podría volver impura a la otra persona.”</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i="0" lang="es-MX"/>
              <a:t>Facilitar las preguntas </a:t>
            </a:r>
            <a:r>
              <a:rPr b="1" lang="es-MX" sz="1200">
                <a:latin typeface="Arial"/>
                <a:ea typeface="Arial"/>
                <a:cs typeface="Arial"/>
                <a:sym typeface="Arial"/>
              </a:rPr>
              <a:t> y recuerda </a:t>
            </a:r>
            <a:r>
              <a:rPr b="1" lang="es-MX"/>
              <a:t> ♥ es una pregunta personal.</a:t>
            </a:r>
            <a:endParaRPr/>
          </a:p>
          <a:p>
            <a:pPr indent="-152400" lvl="0" marL="228600" marR="0" rtl="0" algn="l">
              <a:lnSpc>
                <a:spcPct val="100000"/>
              </a:lnSpc>
              <a:spcBef>
                <a:spcPts val="0"/>
              </a:spcBef>
              <a:spcAft>
                <a:spcPts val="0"/>
              </a:spcAft>
              <a:buClr>
                <a:schemeClr val="dk1"/>
              </a:buClr>
              <a:buSzPts val="1200"/>
              <a:buFont typeface="Calibri"/>
              <a:buNone/>
            </a:pPr>
            <a:r>
              <a:t/>
            </a:r>
            <a:endParaRPr b="1" i="0"/>
          </a:p>
        </p:txBody>
      </p:sp>
      <p:sp>
        <p:nvSpPr>
          <p:cNvPr id="138" name="Google Shape;13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MX"/>
              <a:t>Notas para la Facilitadora </a:t>
            </a:r>
            <a:r>
              <a:rPr b="0" lang="es-MX"/>
              <a: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lang="es-MX"/>
              <a:t>Transición  </a:t>
            </a:r>
            <a:r>
              <a:rPr b="1" i="1" lang="es-MX"/>
              <a:t>: </a:t>
            </a:r>
            <a:r>
              <a:rPr b="0" i="1" lang="es-MX"/>
              <a:t>“Independientemente de las posibles consecuencias para ella misma, la mujer con flujo de sangre estaba desesperada y determinada a ver a Jesús..”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i="0" lang="es-MX"/>
              <a:t>Facilitar las preguntas </a:t>
            </a:r>
            <a:r>
              <a:rPr b="1" lang="es-MX" sz="1200">
                <a:latin typeface="Arial"/>
                <a:ea typeface="Arial"/>
                <a:cs typeface="Arial"/>
                <a:sym typeface="Arial"/>
              </a:rPr>
              <a:t> y recuerda </a:t>
            </a:r>
            <a:r>
              <a:rPr b="1" lang="es-MX"/>
              <a:t> ♥ es una pregunta personal.</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lang="es-MX"/>
              <a:t>Transición </a:t>
            </a:r>
            <a:r>
              <a:rPr b="0" lang="es-MX"/>
              <a:t>: ”</a:t>
            </a:r>
            <a:r>
              <a:rPr b="0" i="1" lang="es-MX"/>
              <a:t>Dios realmente se preocupa por la restauración de todas las áreas de tu vida porque Él tiene una profunda  preocupación por ti. “Yo no sé qué produjo esta sanidad tan grande, si el poder de Jesús o su compasión”. — María Magdalena, en Magdalena, de la vergüenza a la libertad.”</a:t>
            </a:r>
            <a:endParaRPr/>
          </a:p>
          <a:p>
            <a:pPr indent="-152400" lvl="0" marL="228600" marR="0" rtl="0" algn="l">
              <a:lnSpc>
                <a:spcPct val="100000"/>
              </a:lnSpc>
              <a:spcBef>
                <a:spcPts val="0"/>
              </a:spcBef>
              <a:spcAft>
                <a:spcPts val="0"/>
              </a:spcAft>
              <a:buClr>
                <a:schemeClr val="dk1"/>
              </a:buClr>
              <a:buSzPts val="1200"/>
              <a:buFont typeface="Calibri"/>
              <a:buNone/>
            </a:pPr>
            <a:r>
              <a:t/>
            </a:r>
            <a:endParaRPr b="1" i="0"/>
          </a:p>
        </p:txBody>
      </p:sp>
      <p:sp>
        <p:nvSpPr>
          <p:cNvPr id="146" name="Google Shape;14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MX"/>
              <a:t>Notas para la Facilitadora :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lang="es-MX" sz="1200">
                <a:latin typeface="Arial"/>
                <a:ea typeface="Arial"/>
                <a:cs typeface="Arial"/>
                <a:sym typeface="Arial"/>
              </a:rPr>
              <a:t>Transición 1 : </a:t>
            </a:r>
            <a:r>
              <a:rPr b="0" i="1" lang="es-MX" sz="1200">
                <a:latin typeface="Arial"/>
                <a:ea typeface="Arial"/>
                <a:cs typeface="Arial"/>
                <a:sym typeface="Arial"/>
              </a:rPr>
              <a:t>“La restauración puede ser un proceso. Después de esperar 12 largos años y de gastarse todo su dinero, llegó el día cuando esta mujer se encontró con Jesús y glorificó a Dios por la sanidad de su enfermedad como respuesta a su fe.”</a:t>
            </a:r>
            <a:endParaRPr b="0" i="1"/>
          </a:p>
          <a:p>
            <a:pPr indent="-228600" lvl="0" marL="228600" marR="0" rtl="0" algn="l">
              <a:lnSpc>
                <a:spcPct val="100000"/>
              </a:lnSpc>
              <a:spcBef>
                <a:spcPts val="0"/>
              </a:spcBef>
              <a:spcAft>
                <a:spcPts val="0"/>
              </a:spcAft>
              <a:buClr>
                <a:schemeClr val="dk1"/>
              </a:buClr>
              <a:buSzPts val="1200"/>
              <a:buFont typeface="Calibri"/>
              <a:buAutoNum type="arabicPeriod"/>
            </a:pPr>
            <a:r>
              <a:rPr b="1" lang="es-MX" sz="1200">
                <a:latin typeface="Arial"/>
                <a:ea typeface="Arial"/>
                <a:cs typeface="Arial"/>
                <a:sym typeface="Arial"/>
              </a:rPr>
              <a:t>Transición 2 : </a:t>
            </a:r>
            <a:r>
              <a:rPr b="0" i="1" lang="es-MX" sz="1200">
                <a:latin typeface="Arial"/>
                <a:ea typeface="Arial"/>
                <a:cs typeface="Arial"/>
                <a:sym typeface="Arial"/>
              </a:rPr>
              <a:t>“</a:t>
            </a:r>
            <a:r>
              <a:rPr lang="es-MX" sz="1200">
                <a:latin typeface="Arial"/>
                <a:ea typeface="Arial"/>
                <a:cs typeface="Arial"/>
                <a:sym typeface="Arial"/>
              </a:rPr>
              <a:t>Es importante estar dispuestos a aceptar </a:t>
            </a:r>
            <a:r>
              <a:rPr b="0" i="1" lang="es-MX" sz="1200">
                <a:latin typeface="Arial"/>
                <a:ea typeface="Arial"/>
                <a:cs typeface="Arial"/>
                <a:sym typeface="Arial"/>
              </a:rPr>
              <a:t>Su voluntad sin importar cuál sea Su respuesta, reconociendo que Dios nos ama y tiene planes de bien y no de mal para cada uno.</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i="1" lang="es-MX" sz="1200">
                <a:latin typeface="Arial"/>
                <a:ea typeface="Arial"/>
                <a:cs typeface="Arial"/>
                <a:sym typeface="Arial"/>
              </a:rPr>
              <a:t>Puedes leerlo tu o pedirle con tiempo a una participante que lo busque y lo lea  </a:t>
            </a:r>
            <a:r>
              <a:rPr b="0" i="0" lang="es-MX" sz="1200">
                <a:latin typeface="Arial"/>
                <a:ea typeface="Arial"/>
                <a:cs typeface="Arial"/>
                <a:sym typeface="Arial"/>
              </a:rPr>
              <a:t>Hebreos 4:15-16 y </a:t>
            </a:r>
            <a:r>
              <a:rPr b="1" i="0" lang="es-MX"/>
              <a:t>Facilitar las preguntas </a:t>
            </a:r>
            <a:endParaRPr b="0" i="0" sz="1200">
              <a:latin typeface="Arial"/>
              <a:ea typeface="Arial"/>
              <a:cs typeface="Arial"/>
              <a:sym typeface="Arial"/>
            </a:endParaRPr>
          </a:p>
          <a:p>
            <a:pPr indent="-152400" lvl="0" marL="228600" marR="0" rtl="0" algn="l">
              <a:lnSpc>
                <a:spcPct val="100000"/>
              </a:lnSpc>
              <a:spcBef>
                <a:spcPts val="0"/>
              </a:spcBef>
              <a:spcAft>
                <a:spcPts val="0"/>
              </a:spcAft>
              <a:buClr>
                <a:schemeClr val="dk1"/>
              </a:buClr>
              <a:buSzPts val="1200"/>
              <a:buFont typeface="Calibri"/>
              <a:buNone/>
            </a:pPr>
            <a:r>
              <a:t/>
            </a:r>
            <a:endParaRPr b="0" i="0"/>
          </a:p>
          <a:p>
            <a:pPr indent="-152400" lvl="0" marL="228600" marR="0" rtl="0" algn="l">
              <a:lnSpc>
                <a:spcPct val="100000"/>
              </a:lnSpc>
              <a:spcBef>
                <a:spcPts val="0"/>
              </a:spcBef>
              <a:spcAft>
                <a:spcPts val="0"/>
              </a:spcAft>
              <a:buClr>
                <a:schemeClr val="dk1"/>
              </a:buClr>
              <a:buSzPts val="1200"/>
              <a:buFont typeface="Calibri"/>
              <a:buNone/>
            </a:pPr>
            <a:r>
              <a:t/>
            </a:r>
            <a:endParaRPr b="1" sz="12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rtl="0" algn="l">
              <a:spcBef>
                <a:spcPts val="0"/>
              </a:spcBef>
              <a:spcAft>
                <a:spcPts val="0"/>
              </a:spcAft>
              <a:buNone/>
            </a:pPr>
            <a:r>
              <a:t/>
            </a:r>
            <a:endParaRPr b="0" i="1"/>
          </a:p>
        </p:txBody>
      </p:sp>
      <p:sp>
        <p:nvSpPr>
          <p:cNvPr id="154" name="Google Shape;15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MX"/>
              <a:t>Notas para la Facilitadora :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i="1" lang="es-MX" sz="1200">
                <a:latin typeface="Arial"/>
                <a:ea typeface="Arial"/>
                <a:cs typeface="Arial"/>
                <a:sym typeface="Arial"/>
              </a:rPr>
              <a:t>Transición 1: “</a:t>
            </a:r>
            <a:r>
              <a:rPr b="0" i="1" lang="es-MX" sz="1200">
                <a:latin typeface="Arial"/>
                <a:ea typeface="Arial"/>
                <a:cs typeface="Arial"/>
                <a:sym typeface="Arial"/>
              </a:rPr>
              <a:t>Esta mujer recibió exactamente lo que deseaba – su sanidad física. Pablo nos da un ejemplo de su experiencia personal en:”</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i="1" lang="es-MX" sz="1200">
                <a:latin typeface="Arial"/>
                <a:ea typeface="Arial"/>
                <a:cs typeface="Arial"/>
                <a:sym typeface="Arial"/>
              </a:rPr>
              <a:t>Puedes leerlo tu o pedirle con tiempo a una participante que lo busque y lo lea, </a:t>
            </a:r>
            <a:r>
              <a:rPr b="0" i="1" lang="es-MX" sz="1200">
                <a:latin typeface="Arial"/>
                <a:ea typeface="Arial"/>
                <a:cs typeface="Arial"/>
                <a:sym typeface="Arial"/>
              </a:rPr>
              <a:t>2 Corintios 12:7-10</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i="1" lang="es-MX" sz="1200">
                <a:latin typeface="Arial"/>
                <a:ea typeface="Arial"/>
                <a:cs typeface="Arial"/>
                <a:sym typeface="Arial"/>
              </a:rPr>
              <a:t>Transición 2 : “</a:t>
            </a:r>
            <a:r>
              <a:rPr b="0" i="1" lang="es-MX"/>
              <a:t>Dios no sanó a Pablo cuando él se lo pidió, por eso tuvo que depender de la fortaleza del Señor en medio de la debilidad.  el mismo modo, Dios no siempre soluciona nuestros problemas, pero siempre permite que nos fortalezcamos para hacerles frente.”</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i="1" lang="es-MX" sz="1200">
                <a:latin typeface="Arial"/>
                <a:ea typeface="Arial"/>
                <a:cs typeface="Arial"/>
                <a:sym typeface="Arial"/>
              </a:rPr>
              <a:t>Puedes leerlo tu o pedirle con tiempo a una participante que lo busque y lo lea, </a:t>
            </a:r>
            <a:r>
              <a:rPr b="0" i="1" lang="es-MX" sz="1200">
                <a:latin typeface="Arial"/>
                <a:ea typeface="Arial"/>
                <a:cs typeface="Arial"/>
                <a:sym typeface="Arial"/>
              </a:rPr>
              <a:t>1 Pedro 5:10 y Santiago 1:2-4</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s-MX" sz="1200">
                <a:latin typeface="Arial"/>
                <a:ea typeface="Arial"/>
                <a:cs typeface="Arial"/>
                <a:sym typeface="Arial"/>
              </a:rPr>
              <a:t>Según estos versículos,  </a:t>
            </a:r>
            <a:r>
              <a:rPr b="1" lang="es-MX" sz="1200">
                <a:latin typeface="Arial"/>
                <a:ea typeface="Arial"/>
                <a:cs typeface="Arial"/>
                <a:sym typeface="Arial"/>
              </a:rPr>
              <a:t>Ahora toma tiempo para facilitar las preguntas</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p:txBody>
      </p:sp>
      <p:sp>
        <p:nvSpPr>
          <p:cNvPr id="161" name="Google Shape;16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MX"/>
              <a:t>Notas para la Facilitadora :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lang="es-MX" sz="1200">
                <a:latin typeface="Arial"/>
                <a:ea typeface="Arial"/>
                <a:cs typeface="Arial"/>
                <a:sym typeface="Arial"/>
              </a:rPr>
              <a:t>pide que </a:t>
            </a:r>
            <a:r>
              <a:rPr b="1" i="1" lang="es-MX" sz="1200">
                <a:latin typeface="Arial"/>
                <a:ea typeface="Arial"/>
                <a:cs typeface="Arial"/>
                <a:sym typeface="Arial"/>
              </a:rPr>
              <a:t>una participante que lo busque y lo lea o léelo tu. </a:t>
            </a:r>
            <a:r>
              <a:rPr lang="es-MX" sz="1200">
                <a:latin typeface="Arial"/>
                <a:ea typeface="Arial"/>
                <a:cs typeface="Arial"/>
                <a:sym typeface="Arial"/>
              </a:rPr>
              <a:t>2 Corintios 1:3-5</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i="1" lang="es-MX" sz="1200">
                <a:latin typeface="Arial"/>
                <a:ea typeface="Arial"/>
                <a:cs typeface="Arial"/>
                <a:sym typeface="Arial"/>
              </a:rPr>
              <a:t>Transición : </a:t>
            </a:r>
            <a:r>
              <a:rPr b="0" i="1" lang="es-MX" sz="1200">
                <a:latin typeface="Arial"/>
                <a:ea typeface="Arial"/>
                <a:cs typeface="Arial"/>
                <a:sym typeface="Arial"/>
              </a:rPr>
              <a:t>“</a:t>
            </a:r>
            <a:r>
              <a:rPr lang="es-MX" sz="1200">
                <a:latin typeface="Arial"/>
                <a:ea typeface="Arial"/>
                <a:cs typeface="Arial"/>
                <a:sym typeface="Arial"/>
              </a:rPr>
              <a:t>El consuelo y sanidad que Dios da no es sólo para nosotros. Glorificamos a Dios y lo alabamos cuando compartimos con otros lo que Él está haciendo en nuestra vida.</a:t>
            </a:r>
            <a:r>
              <a:rPr b="0" i="1" lang="es-MX" sz="1200">
                <a:latin typeface="Arial"/>
                <a:ea typeface="Arial"/>
                <a:cs typeface="Arial"/>
                <a:sym typeface="Arial"/>
              </a:rPr>
              <a:t>”</a:t>
            </a:r>
            <a:endParaRPr sz="12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p:txBody>
      </p:sp>
      <p:sp>
        <p:nvSpPr>
          <p:cNvPr id="168" name="Google Shape;16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de título">
  <p:cSld name="1_Diapositiva de título">
    <p:spTree>
      <p:nvGrpSpPr>
        <p:cNvPr id="17" name="Shape 17"/>
        <p:cNvGrpSpPr/>
        <p:nvPr/>
      </p:nvGrpSpPr>
      <p:grpSpPr>
        <a:xfrm>
          <a:off x="0" y="0"/>
          <a:ext cx="0" cy="0"/>
          <a:chOff x="0" y="0"/>
          <a:chExt cx="0" cy="0"/>
        </a:xfrm>
      </p:grpSpPr>
      <p:sp>
        <p:nvSpPr>
          <p:cNvPr id="18" name="Google Shape;1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79" name="Shape 79"/>
        <p:cNvGrpSpPr/>
        <p:nvPr/>
      </p:nvGrpSpPr>
      <p:grpSpPr>
        <a:xfrm>
          <a:off x="0" y="0"/>
          <a:ext cx="0" cy="0"/>
          <a:chOff x="0" y="0"/>
          <a:chExt cx="0" cy="0"/>
        </a:xfrm>
      </p:grpSpPr>
      <p:sp>
        <p:nvSpPr>
          <p:cNvPr id="80" name="Google Shape;80;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82" name="Google Shape;82;p20"/>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0"/>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0"/>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85" name="Shape 85"/>
        <p:cNvGrpSpPr/>
        <p:nvPr/>
      </p:nvGrpSpPr>
      <p:grpSpPr>
        <a:xfrm>
          <a:off x="0" y="0"/>
          <a:ext cx="0" cy="0"/>
          <a:chOff x="0" y="0"/>
          <a:chExt cx="0" cy="0"/>
        </a:xfrm>
      </p:grpSpPr>
      <p:sp>
        <p:nvSpPr>
          <p:cNvPr id="86" name="Google Shape;86;p21"/>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21"/>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88" name="Google Shape;88;p21"/>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1"/>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1"/>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91" name="Shape 91"/>
        <p:cNvGrpSpPr/>
        <p:nvPr/>
      </p:nvGrpSpPr>
      <p:grpSpPr>
        <a:xfrm>
          <a:off x="0" y="0"/>
          <a:ext cx="0" cy="0"/>
          <a:chOff x="0" y="0"/>
          <a:chExt cx="0" cy="0"/>
        </a:xfrm>
      </p:grpSpPr>
      <p:sp>
        <p:nvSpPr>
          <p:cNvPr id="92" name="Google Shape;92;p22"/>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22"/>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2"/>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2"/>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96" name="Shape 96"/>
        <p:cNvGrpSpPr/>
        <p:nvPr/>
      </p:nvGrpSpPr>
      <p:grpSpPr>
        <a:xfrm>
          <a:off x="0" y="0"/>
          <a:ext cx="0" cy="0"/>
          <a:chOff x="0" y="0"/>
          <a:chExt cx="0" cy="0"/>
        </a:xfrm>
      </p:grpSpPr>
      <p:sp>
        <p:nvSpPr>
          <p:cNvPr id="97" name="Google Shape;97;p23"/>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3"/>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3"/>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de título">
  <p:cSld name="1_Diapositiva de título">
    <p:spTree>
      <p:nvGrpSpPr>
        <p:cNvPr id="100" name="Shape 100"/>
        <p:cNvGrpSpPr/>
        <p:nvPr/>
      </p:nvGrpSpPr>
      <p:grpSpPr>
        <a:xfrm>
          <a:off x="0" y="0"/>
          <a:ext cx="0" cy="0"/>
          <a:chOff x="0" y="0"/>
          <a:chExt cx="0" cy="0"/>
        </a:xfrm>
      </p:grpSpPr>
      <p:sp>
        <p:nvSpPr>
          <p:cNvPr id="101" name="Google Shape;101;p24"/>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4"/>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24"/>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21" name="Shape 21"/>
        <p:cNvGrpSpPr/>
        <p:nvPr/>
      </p:nvGrpSpPr>
      <p:grpSpPr>
        <a:xfrm>
          <a:off x="0" y="0"/>
          <a:ext cx="0" cy="0"/>
          <a:chOff x="0" y="0"/>
          <a:chExt cx="0" cy="0"/>
        </a:xfrm>
      </p:grpSpPr>
      <p:sp>
        <p:nvSpPr>
          <p:cNvPr id="22" name="Google Shape;22;p19"/>
          <p:cNvSpPr txBox="1"/>
          <p:nvPr>
            <p:ph type="title"/>
          </p:nvPr>
        </p:nvSpPr>
        <p:spPr>
          <a:xfrm>
            <a:off x="5294489" y="2766218"/>
            <a:ext cx="6793088"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5C4511"/>
              </a:buClr>
              <a:buSzPts val="4400"/>
              <a:buFont typeface="Jim Nightshade"/>
              <a:buNone/>
              <a:defRPr b="1">
                <a:solidFill>
                  <a:srgbClr val="5C4511"/>
                </a:solidFill>
                <a:latin typeface="Jim Nightshade"/>
                <a:ea typeface="Jim Nightshade"/>
                <a:cs typeface="Jim Nightshade"/>
                <a:sym typeface="Jim Nightshad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26" name="Shape 26"/>
        <p:cNvGrpSpPr/>
        <p:nvPr/>
      </p:nvGrpSpPr>
      <p:grpSpPr>
        <a:xfrm>
          <a:off x="0" y="0"/>
          <a:ext cx="0" cy="0"/>
          <a:chOff x="0" y="0"/>
          <a:chExt cx="0" cy="0"/>
        </a:xfrm>
      </p:grpSpPr>
      <p:pic>
        <p:nvPicPr>
          <p:cNvPr descr="Imagen que contiene foto, pizza, blanco, grande&#10;&#10;Descripción generada automáticamente" id="27" name="Google Shape;27;p29"/>
          <p:cNvPicPr preferRelativeResize="0"/>
          <p:nvPr/>
        </p:nvPicPr>
        <p:blipFill rotWithShape="1">
          <a:blip r:embed="rId2">
            <a:alphaModFix/>
          </a:blip>
          <a:srcRect b="0" l="0" r="0" t="0"/>
          <a:stretch/>
        </p:blipFill>
        <p:spPr>
          <a:xfrm rot="5400000">
            <a:off x="2675596" y="-2739192"/>
            <a:ext cx="6910579" cy="12283807"/>
          </a:xfrm>
          <a:prstGeom prst="rect">
            <a:avLst/>
          </a:prstGeom>
          <a:noFill/>
          <a:ln>
            <a:noFill/>
          </a:ln>
        </p:spPr>
      </p:pic>
      <p:pic>
        <p:nvPicPr>
          <p:cNvPr descr="Imagen que contiene persona, mujer, sostener, hombre&#10;&#10;Descripción generada automáticamente" id="28" name="Google Shape;28;p29"/>
          <p:cNvPicPr preferRelativeResize="0"/>
          <p:nvPr/>
        </p:nvPicPr>
        <p:blipFill rotWithShape="1">
          <a:blip r:embed="rId3">
            <a:alphaModFix/>
          </a:blip>
          <a:srcRect b="0" l="0" r="0" t="0"/>
          <a:stretch/>
        </p:blipFill>
        <p:spPr>
          <a:xfrm>
            <a:off x="0" y="-172958"/>
            <a:ext cx="5712178" cy="7478722"/>
          </a:xfrm>
          <a:prstGeom prst="rect">
            <a:avLst/>
          </a:prstGeom>
          <a:noFill/>
          <a:ln>
            <a:noFill/>
          </a:ln>
        </p:spPr>
      </p:pic>
      <p:sp>
        <p:nvSpPr>
          <p:cNvPr id="29" name="Google Shape;29;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39" name="Shape 39"/>
        <p:cNvGrpSpPr/>
        <p:nvPr/>
      </p:nvGrpSpPr>
      <p:grpSpPr>
        <a:xfrm>
          <a:off x="0" y="0"/>
          <a:ext cx="0" cy="0"/>
          <a:chOff x="0" y="0"/>
          <a:chExt cx="0" cy="0"/>
        </a:xfrm>
      </p:grpSpPr>
      <p:sp>
        <p:nvSpPr>
          <p:cNvPr id="40" name="Google Shape;40;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2" name="Google Shape;4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45" name="Shape 45"/>
        <p:cNvGrpSpPr/>
        <p:nvPr/>
      </p:nvGrpSpPr>
      <p:grpSpPr>
        <a:xfrm>
          <a:off x="0" y="0"/>
          <a:ext cx="0" cy="0"/>
          <a:chOff x="0" y="0"/>
          <a:chExt cx="0" cy="0"/>
        </a:xfrm>
      </p:grpSpPr>
      <p:sp>
        <p:nvSpPr>
          <p:cNvPr id="46" name="Google Shape;46;p25"/>
          <p:cNvSpPr txBox="1"/>
          <p:nvPr>
            <p:ph type="title"/>
          </p:nvPr>
        </p:nvSpPr>
        <p:spPr>
          <a:xfrm>
            <a:off x="838200" y="107989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5"/>
          <p:cNvSpPr txBox="1"/>
          <p:nvPr>
            <p:ph idx="1" type="body"/>
          </p:nvPr>
        </p:nvSpPr>
        <p:spPr>
          <a:xfrm>
            <a:off x="838200" y="2478795"/>
            <a:ext cx="10515600" cy="369816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51" name="Shape 51"/>
        <p:cNvGrpSpPr/>
        <p:nvPr/>
      </p:nvGrpSpPr>
      <p:grpSpPr>
        <a:xfrm>
          <a:off x="0" y="0"/>
          <a:ext cx="0" cy="0"/>
          <a:chOff x="0" y="0"/>
          <a:chExt cx="0" cy="0"/>
        </a:xfrm>
      </p:grpSpPr>
      <p:sp>
        <p:nvSpPr>
          <p:cNvPr id="52" name="Google Shape;52;p2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2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4" name="Google Shape;5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57" name="Shape 57"/>
        <p:cNvGrpSpPr/>
        <p:nvPr/>
      </p:nvGrpSpPr>
      <p:grpSpPr>
        <a:xfrm>
          <a:off x="0" y="0"/>
          <a:ext cx="0" cy="0"/>
          <a:chOff x="0" y="0"/>
          <a:chExt cx="0" cy="0"/>
        </a:xfrm>
      </p:grpSpPr>
      <p:sp>
        <p:nvSpPr>
          <p:cNvPr id="58" name="Google Shape;58;p27"/>
          <p:cNvSpPr txBox="1"/>
          <p:nvPr>
            <p:ph type="title"/>
          </p:nvPr>
        </p:nvSpPr>
        <p:spPr>
          <a:xfrm>
            <a:off x="838200" y="107989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62" name="Shape 62"/>
        <p:cNvGrpSpPr/>
        <p:nvPr/>
      </p:nvGrpSpPr>
      <p:grpSpPr>
        <a:xfrm>
          <a:off x="0" y="0"/>
          <a:ext cx="0" cy="0"/>
          <a:chOff x="0" y="0"/>
          <a:chExt cx="0" cy="0"/>
        </a:xfrm>
      </p:grpSpPr>
      <p:sp>
        <p:nvSpPr>
          <p:cNvPr id="63" name="Google Shape;6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73" name="Shape 73"/>
        <p:cNvGrpSpPr/>
        <p:nvPr/>
      </p:nvGrpSpPr>
      <p:grpSpPr>
        <a:xfrm>
          <a:off x="0" y="0"/>
          <a:ext cx="0" cy="0"/>
          <a:chOff x="0" y="0"/>
          <a:chExt cx="0" cy="0"/>
        </a:xfrm>
      </p:grpSpPr>
      <p:sp>
        <p:nvSpPr>
          <p:cNvPr id="74" name="Google Shape;74;p18"/>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8"/>
          <p:cNvSpPr txBox="1"/>
          <p:nvPr>
            <p:ph idx="1" type="body"/>
          </p:nvPr>
        </p:nvSpPr>
        <p:spPr>
          <a:xfrm>
            <a:off x="838200" y="2368627"/>
            <a:ext cx="10515600" cy="380833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6" name="Google Shape;76;p18"/>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8"/>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Imagen que contiene foto, pizza, blanco, grande&#10;&#10;Descripción generada automáticamente" id="10" name="Google Shape;10;p13"/>
          <p:cNvPicPr preferRelativeResize="0"/>
          <p:nvPr/>
        </p:nvPicPr>
        <p:blipFill rotWithShape="1">
          <a:blip r:embed="rId1">
            <a:alphaModFix/>
          </a:blip>
          <a:srcRect b="0" l="0" r="0" t="0"/>
          <a:stretch/>
        </p:blipFill>
        <p:spPr>
          <a:xfrm rot="5400000">
            <a:off x="2675596" y="-2717158"/>
            <a:ext cx="6910579" cy="12283807"/>
          </a:xfrm>
          <a:prstGeom prst="rect">
            <a:avLst/>
          </a:prstGeom>
          <a:noFill/>
          <a:ln>
            <a:noFill/>
          </a:ln>
        </p:spPr>
      </p:pic>
      <p:pic>
        <p:nvPicPr>
          <p:cNvPr descr="Imagen que contiene persona, mujer, sostener, hombre&#10;&#10;Descripción generada automáticamente" id="11" name="Google Shape;11;p13"/>
          <p:cNvPicPr preferRelativeResize="0"/>
          <p:nvPr/>
        </p:nvPicPr>
        <p:blipFill rotWithShape="1">
          <a:blip r:embed="rId2">
            <a:alphaModFix/>
          </a:blip>
          <a:srcRect b="0" l="0" r="0" t="0"/>
          <a:stretch/>
        </p:blipFill>
        <p:spPr>
          <a:xfrm>
            <a:off x="0" y="-172958"/>
            <a:ext cx="5712178" cy="7478722"/>
          </a:xfrm>
          <a:prstGeom prst="rect">
            <a:avLst/>
          </a:prstGeom>
          <a:noFill/>
          <a:ln>
            <a:noFill/>
          </a:ln>
        </p:spPr>
      </p:pic>
      <p:sp>
        <p:nvSpPr>
          <p:cNvPr id="12" name="Google Shape;12;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 name="Shape 32"/>
        <p:cNvGrpSpPr/>
        <p:nvPr/>
      </p:nvGrpSpPr>
      <p:grpSpPr>
        <a:xfrm>
          <a:off x="0" y="0"/>
          <a:ext cx="0" cy="0"/>
          <a:chOff x="0" y="0"/>
          <a:chExt cx="0" cy="0"/>
        </a:xfrm>
      </p:grpSpPr>
      <p:pic>
        <p:nvPicPr>
          <p:cNvPr descr="Imagen que contiene tabla, viejo, pizza, foto&#10;&#10;Descripción generada automáticamente" id="33" name="Google Shape;33;p15"/>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34" name="Google Shape;34;p15"/>
          <p:cNvSpPr txBox="1"/>
          <p:nvPr>
            <p:ph type="title"/>
          </p:nvPr>
        </p:nvSpPr>
        <p:spPr>
          <a:xfrm>
            <a:off x="838200" y="1079893"/>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Google Shape;35;p15"/>
          <p:cNvSpPr txBox="1"/>
          <p:nvPr>
            <p:ph idx="1" type="body"/>
          </p:nvPr>
        </p:nvSpPr>
        <p:spPr>
          <a:xfrm>
            <a:off x="838200" y="2478795"/>
            <a:ext cx="10515600" cy="369816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53" r:id="rId2"/>
    <p:sldLayoutId id="2147483654" r:id="rId3"/>
    <p:sldLayoutId id="2147483655" r:id="rId4"/>
    <p:sldLayoutId id="2147483656" r:id="rId5"/>
    <p:sldLayoutId id="214748365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pic>
        <p:nvPicPr>
          <p:cNvPr descr="Imagen que contiene sobres, estacionaria, pizza, alimentos&#10;&#10;Descripción generada automáticamente" id="67" name="Google Shape;67;p17"/>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68" name="Google Shape;68;p17"/>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9" name="Google Shape;69;p17"/>
          <p:cNvSpPr txBox="1"/>
          <p:nvPr>
            <p:ph idx="1" type="body"/>
          </p:nvPr>
        </p:nvSpPr>
        <p:spPr>
          <a:xfrm>
            <a:off x="838200" y="2368627"/>
            <a:ext cx="10515600" cy="3808336"/>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0" name="Google Shape;70;p17"/>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7"/>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7"/>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hyperlink" Target="https://www.jesusfilm.org/watch/reflections-of-hope.html/reflections-of-hope-jesus-our-complete-restorer/spanish-latin-american.html"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
          <p:cNvPicPr preferRelativeResize="0"/>
          <p:nvPr/>
        </p:nvPicPr>
        <p:blipFill rotWithShape="1">
          <a:blip r:embed="rId3">
            <a:alphaModFix/>
          </a:blip>
          <a:srcRect b="16911" l="0" r="155" t="0"/>
          <a:stretch/>
        </p:blipFill>
        <p:spPr>
          <a:xfrm>
            <a:off x="5546151" y="976704"/>
            <a:ext cx="5330397" cy="37396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0"/>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4511"/>
              </a:buClr>
              <a:buSzPts val="4000"/>
              <a:buFont typeface="Jim Nightshade"/>
              <a:buNone/>
            </a:pPr>
            <a:r>
              <a:rPr b="1" lang="es-MX" sz="4000">
                <a:solidFill>
                  <a:srgbClr val="5C4511"/>
                </a:solidFill>
                <a:latin typeface="Jim Nightshade"/>
                <a:ea typeface="Jim Nightshade"/>
                <a:cs typeface="Jim Nightshade"/>
                <a:sym typeface="Jim Nightshade"/>
              </a:rPr>
              <a:t>Desafío  : </a:t>
            </a:r>
            <a:endParaRPr/>
          </a:p>
        </p:txBody>
      </p:sp>
      <p:sp>
        <p:nvSpPr>
          <p:cNvPr id="178" name="Google Shape;178;p10"/>
          <p:cNvSpPr txBox="1"/>
          <p:nvPr>
            <p:ph idx="1" type="body"/>
          </p:nvPr>
        </p:nvSpPr>
        <p:spPr>
          <a:xfrm>
            <a:off x="838200" y="2851171"/>
            <a:ext cx="10515600" cy="380833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400"/>
              <a:buNone/>
            </a:pPr>
            <a:r>
              <a:rPr lang="es-MX" sz="2400">
                <a:latin typeface="Arial"/>
                <a:ea typeface="Arial"/>
                <a:cs typeface="Arial"/>
                <a:sym typeface="Arial"/>
              </a:rPr>
              <a:t>Si Dios te ha restaurado en alguna área, busca una oportunidad esta semana para compartir tu historia con alguien que necesite ser animado.</a:t>
            </a:r>
            <a:endParaRPr/>
          </a:p>
          <a:p>
            <a:pPr indent="0" lvl="0" marL="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a:p>
            <a:pPr indent="0" lvl="0" marL="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1"/>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4511"/>
              </a:buClr>
              <a:buSzPts val="4000"/>
              <a:buFont typeface="Jim Nightshade"/>
              <a:buNone/>
            </a:pPr>
            <a:r>
              <a:rPr b="1" lang="es-MX" sz="4000">
                <a:solidFill>
                  <a:srgbClr val="5C4511"/>
                </a:solidFill>
                <a:latin typeface="Jim Nightshade"/>
                <a:ea typeface="Jim Nightshade"/>
                <a:cs typeface="Jim Nightshade"/>
                <a:sym typeface="Jim Nightshade"/>
              </a:rPr>
              <a:t>Profundizando:</a:t>
            </a:r>
            <a:endParaRPr/>
          </a:p>
        </p:txBody>
      </p:sp>
      <p:sp>
        <p:nvSpPr>
          <p:cNvPr id="185" name="Google Shape;185;p11"/>
          <p:cNvSpPr txBox="1"/>
          <p:nvPr>
            <p:ph idx="1" type="body"/>
          </p:nvPr>
        </p:nvSpPr>
        <p:spPr>
          <a:xfrm>
            <a:off x="838200" y="2368627"/>
            <a:ext cx="10515600" cy="380833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400"/>
              <a:buNone/>
            </a:pPr>
            <a:r>
              <a:rPr lang="es-MX" sz="2400">
                <a:latin typeface="Arial"/>
                <a:ea typeface="Arial"/>
                <a:cs typeface="Arial"/>
                <a:sym typeface="Arial"/>
              </a:rPr>
              <a:t>Comprométete a : </a:t>
            </a:r>
            <a:endParaRPr/>
          </a:p>
          <a:p>
            <a:pPr indent="0" lvl="0" marL="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a:p>
            <a:pPr indent="-171450" lvl="0" marL="171450" rtl="0" algn="just">
              <a:lnSpc>
                <a:spcPct val="90000"/>
              </a:lnSpc>
              <a:spcBef>
                <a:spcPts val="750"/>
              </a:spcBef>
              <a:spcAft>
                <a:spcPts val="0"/>
              </a:spcAft>
              <a:buClr>
                <a:schemeClr val="dk1"/>
              </a:buClr>
              <a:buSzPts val="2400"/>
              <a:buChar char="•"/>
            </a:pPr>
            <a:r>
              <a:rPr b="1" lang="es-MX" sz="2400">
                <a:latin typeface="Arial"/>
                <a:ea typeface="Arial"/>
                <a:cs typeface="Arial"/>
                <a:sym typeface="Arial"/>
              </a:rPr>
              <a:t>Entregarle</a:t>
            </a:r>
            <a:r>
              <a:rPr lang="es-MX" sz="2400">
                <a:latin typeface="Arial"/>
                <a:ea typeface="Arial"/>
                <a:cs typeface="Arial"/>
                <a:sym typeface="Arial"/>
              </a:rPr>
              <a:t> a Dios esas situaciones que no han sido restauradas como quisieras. </a:t>
            </a:r>
            <a:endParaRPr/>
          </a:p>
          <a:p>
            <a:pPr indent="-171450" lvl="0" marL="171450" rtl="0" algn="just">
              <a:lnSpc>
                <a:spcPct val="90000"/>
              </a:lnSpc>
              <a:spcBef>
                <a:spcPts val="750"/>
              </a:spcBef>
              <a:spcAft>
                <a:spcPts val="0"/>
              </a:spcAft>
              <a:buClr>
                <a:schemeClr val="dk1"/>
              </a:buClr>
              <a:buSzPts val="2400"/>
              <a:buChar char="•"/>
            </a:pPr>
            <a:r>
              <a:rPr b="1" lang="es-MX" sz="2400">
                <a:latin typeface="Arial"/>
                <a:ea typeface="Arial"/>
                <a:cs typeface="Arial"/>
                <a:sym typeface="Arial"/>
              </a:rPr>
              <a:t>Agradecerle</a:t>
            </a:r>
            <a:r>
              <a:rPr lang="es-MX" sz="2400">
                <a:latin typeface="Arial"/>
                <a:ea typeface="Arial"/>
                <a:cs typeface="Arial"/>
                <a:sym typeface="Arial"/>
              </a:rPr>
              <a:t> por fe cualquiera que sea la respuesta. La acción de dar gracias a Dios demuestra tu fe. </a:t>
            </a:r>
            <a:endParaRPr/>
          </a:p>
          <a:p>
            <a:pPr indent="-171450" lvl="0" marL="171450" rtl="0" algn="just">
              <a:lnSpc>
                <a:spcPct val="90000"/>
              </a:lnSpc>
              <a:spcBef>
                <a:spcPts val="750"/>
              </a:spcBef>
              <a:spcAft>
                <a:spcPts val="0"/>
              </a:spcAft>
              <a:buClr>
                <a:schemeClr val="dk1"/>
              </a:buClr>
              <a:buSzPts val="2400"/>
              <a:buChar char="•"/>
            </a:pPr>
            <a:r>
              <a:rPr lang="es-MX" sz="2400">
                <a:latin typeface="Arial"/>
                <a:ea typeface="Arial"/>
                <a:cs typeface="Arial"/>
                <a:sym typeface="Arial"/>
              </a:rPr>
              <a:t>No dejes de </a:t>
            </a:r>
            <a:r>
              <a:rPr b="1" lang="es-MX" sz="2400">
                <a:latin typeface="Arial"/>
                <a:ea typeface="Arial"/>
                <a:cs typeface="Arial"/>
                <a:sym typeface="Arial"/>
              </a:rPr>
              <a:t>confiar</a:t>
            </a:r>
            <a:r>
              <a:rPr lang="es-MX" sz="2400">
                <a:latin typeface="Arial"/>
                <a:ea typeface="Arial"/>
                <a:cs typeface="Arial"/>
                <a:sym typeface="Arial"/>
              </a:rPr>
              <a:t> en la bondad de Dios. Él es un Dios bueno y te ama.</a:t>
            </a:r>
            <a:endParaRPr/>
          </a:p>
          <a:p>
            <a:pPr indent="-171450" lvl="0" marL="171450" rtl="0" algn="just">
              <a:lnSpc>
                <a:spcPct val="90000"/>
              </a:lnSpc>
              <a:spcBef>
                <a:spcPts val="750"/>
              </a:spcBef>
              <a:spcAft>
                <a:spcPts val="0"/>
              </a:spcAft>
              <a:buClr>
                <a:schemeClr val="dk1"/>
              </a:buClr>
              <a:buSzPts val="2400"/>
              <a:buChar char="•"/>
            </a:pPr>
            <a:r>
              <a:rPr lang="es-MX" sz="2400">
                <a:latin typeface="Arial"/>
                <a:ea typeface="Arial"/>
                <a:cs typeface="Arial"/>
                <a:sym typeface="Arial"/>
              </a:rPr>
              <a:t>Memorizar 1 Pedro 5:10</a:t>
            </a:r>
            <a:endParaRPr sz="2400">
              <a:latin typeface="Arial"/>
              <a:ea typeface="Arial"/>
              <a:cs typeface="Arial"/>
              <a:sym typeface="Arial"/>
            </a:endParaRPr>
          </a:p>
          <a:p>
            <a:pPr indent="0" lvl="0" marL="0" rtl="0" algn="just">
              <a:lnSpc>
                <a:spcPct val="90000"/>
              </a:lnSpc>
              <a:spcBef>
                <a:spcPts val="750"/>
              </a:spcBef>
              <a:spcAft>
                <a:spcPts val="0"/>
              </a:spcAft>
              <a:buNone/>
            </a:pPr>
            <a:r>
              <a:t/>
            </a:r>
            <a:endParaRPr sz="240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2"/>
          <p:cNvSpPr txBox="1"/>
          <p:nvPr>
            <p:ph type="title"/>
          </p:nvPr>
        </p:nvSpPr>
        <p:spPr>
          <a:xfrm>
            <a:off x="5294489" y="2766218"/>
            <a:ext cx="679308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C4511"/>
              </a:buClr>
              <a:buSzPts val="4400"/>
              <a:buFont typeface="Jim Nightshade"/>
              <a:buNone/>
            </a:pPr>
            <a:r>
              <a:rPr lang="es-MX"/>
              <a:t>Próxima reunión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
          <p:cNvPicPr preferRelativeResize="0"/>
          <p:nvPr/>
        </p:nvPicPr>
        <p:blipFill rotWithShape="1">
          <a:blip r:embed="rId3">
            <a:alphaModFix/>
          </a:blip>
          <a:srcRect b="0" l="0" r="0" t="0"/>
          <a:stretch/>
        </p:blipFill>
        <p:spPr>
          <a:xfrm flipH="1">
            <a:off x="3909514" y="1936785"/>
            <a:ext cx="4372971" cy="2459796"/>
          </a:xfrm>
          <a:prstGeom prst="rect">
            <a:avLst/>
          </a:prstGeom>
          <a:noFill/>
          <a:ln>
            <a:noFill/>
          </a:ln>
        </p:spPr>
      </p:pic>
      <p:sp>
        <p:nvSpPr>
          <p:cNvPr id="116" name="Google Shape;116;p2"/>
          <p:cNvSpPr txBox="1"/>
          <p:nvPr>
            <p:ph type="ctrTitle"/>
          </p:nvPr>
        </p:nvSpPr>
        <p:spPr>
          <a:xfrm>
            <a:off x="1523999" y="3098088"/>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5C4511"/>
              </a:buClr>
              <a:buSzPts val="3600"/>
              <a:buFont typeface="Jim Nightshade"/>
              <a:buNone/>
            </a:pPr>
            <a:r>
              <a:rPr b="1" lang="es-MX" sz="3600">
                <a:solidFill>
                  <a:srgbClr val="5C4511"/>
                </a:solidFill>
                <a:latin typeface="Jim Nightshade"/>
                <a:ea typeface="Jim Nightshade"/>
                <a:cs typeface="Jim Nightshade"/>
                <a:sym typeface="Jim Nightshade"/>
              </a:rPr>
              <a:t>Jesús, nuestro completo restaurador</a:t>
            </a:r>
            <a:endParaRPr/>
          </a:p>
        </p:txBody>
      </p:sp>
      <p:sp>
        <p:nvSpPr>
          <p:cNvPr id="117" name="Google Shape;117;p2"/>
          <p:cNvSpPr txBox="1"/>
          <p:nvPr>
            <p:ph idx="1" type="subTitle"/>
          </p:nvPr>
        </p:nvSpPr>
        <p:spPr>
          <a:xfrm>
            <a:off x="1523999" y="5422880"/>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5C4511"/>
              </a:buClr>
              <a:buSzPts val="2800"/>
              <a:buNone/>
            </a:pPr>
            <a:r>
              <a:rPr lang="es-MX" sz="2800">
                <a:solidFill>
                  <a:srgbClr val="5C4511"/>
                </a:solidFill>
                <a:latin typeface="Arial"/>
                <a:ea typeface="Arial"/>
                <a:cs typeface="Arial"/>
                <a:sym typeface="Arial"/>
              </a:rPr>
              <a:t>La mujer del flujo de sangre: </a:t>
            </a:r>
            <a:r>
              <a:rPr i="1" lang="es-MX" sz="2800">
                <a:solidFill>
                  <a:srgbClr val="5C4511"/>
                </a:solidFill>
                <a:latin typeface="Arial"/>
                <a:ea typeface="Arial"/>
                <a:cs typeface="Arial"/>
                <a:sym typeface="Arial"/>
              </a:rPr>
              <a:t>¿ÉL me sanará?</a:t>
            </a:r>
            <a:endParaRPr i="1" sz="2800">
              <a:solidFill>
                <a:srgbClr val="5C4511"/>
              </a:solidFill>
              <a:latin typeface="Arial"/>
              <a:ea typeface="Arial"/>
              <a:cs typeface="Arial"/>
              <a:sym typeface="Arial"/>
            </a:endParaRPr>
          </a:p>
        </p:txBody>
      </p:sp>
      <p:pic>
        <p:nvPicPr>
          <p:cNvPr descr="Etiqueta de doodle horizontal - Descargar PNG/SVG transparente" id="118" name="Google Shape;118;p2"/>
          <p:cNvPicPr preferRelativeResize="0"/>
          <p:nvPr/>
        </p:nvPicPr>
        <p:blipFill rotWithShape="1">
          <a:blip r:embed="rId4">
            <a:alphaModFix/>
          </a:blip>
          <a:srcRect b="0" l="0" r="0" t="0"/>
          <a:stretch/>
        </p:blipFill>
        <p:spPr>
          <a:xfrm>
            <a:off x="553741" y="-725448"/>
            <a:ext cx="3823387" cy="3398143"/>
          </a:xfrm>
          <a:prstGeom prst="rect">
            <a:avLst/>
          </a:prstGeom>
          <a:noFill/>
          <a:ln>
            <a:noFill/>
          </a:ln>
        </p:spPr>
      </p:pic>
      <p:sp>
        <p:nvSpPr>
          <p:cNvPr id="119" name="Google Shape;119;p2"/>
          <p:cNvSpPr txBox="1"/>
          <p:nvPr/>
        </p:nvSpPr>
        <p:spPr>
          <a:xfrm>
            <a:off x="742622" y="607239"/>
            <a:ext cx="3033203"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MX" sz="4400" u="none" cap="none" strike="noStrike">
                <a:solidFill>
                  <a:srgbClr val="5C4511"/>
                </a:solidFill>
                <a:latin typeface="Jim Nightshade"/>
                <a:ea typeface="Jim Nightshade"/>
                <a:cs typeface="Jim Nightshade"/>
                <a:sym typeface="Jim Nightshade"/>
              </a:rPr>
              <a:t>Sesión seis</a:t>
            </a:r>
            <a:endParaRPr sz="4400">
              <a:solidFill>
                <a:srgbClr val="5C4511"/>
              </a:solidFill>
              <a:latin typeface="Jim Nightshade"/>
              <a:ea typeface="Jim Nightshade"/>
              <a:cs typeface="Jim Nightshade"/>
              <a:sym typeface="Jim Nightshad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3"/>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4511"/>
              </a:buClr>
              <a:buSzPts val="4000"/>
              <a:buFont typeface="Jim Nightshade"/>
              <a:buNone/>
            </a:pPr>
            <a:r>
              <a:rPr b="1" lang="es-MX" sz="4000">
                <a:solidFill>
                  <a:srgbClr val="5C4511"/>
                </a:solidFill>
                <a:latin typeface="Jim Nightshade"/>
                <a:ea typeface="Jim Nightshade"/>
                <a:cs typeface="Jim Nightshade"/>
                <a:sym typeface="Jim Nightshade"/>
              </a:rPr>
              <a:t>Compartir :</a:t>
            </a:r>
            <a:endParaRPr/>
          </a:p>
        </p:txBody>
      </p:sp>
      <p:sp>
        <p:nvSpPr>
          <p:cNvPr id="126" name="Google Shape;126;p3"/>
          <p:cNvSpPr txBox="1"/>
          <p:nvPr>
            <p:ph idx="1" type="body"/>
          </p:nvPr>
        </p:nvSpPr>
        <p:spPr>
          <a:xfrm>
            <a:off x="838200" y="2368627"/>
            <a:ext cx="10515600" cy="3808336"/>
          </a:xfrm>
          <a:prstGeom prst="rect">
            <a:avLst/>
          </a:prstGeom>
          <a:noFill/>
          <a:ln>
            <a:noFill/>
          </a:ln>
        </p:spPr>
        <p:txBody>
          <a:bodyPr anchorCtr="0" anchor="t" bIns="45700" lIns="91425" spcFirstLastPara="1" rIns="91425" wrap="square" tIns="45700">
            <a:normAutofit/>
          </a:bodyPr>
          <a:lstStyle/>
          <a:p>
            <a:pPr indent="-19050" lvl="0" marL="171450" rtl="0" algn="just">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171450" lvl="0" marL="171450" rtl="0" algn="just">
              <a:lnSpc>
                <a:spcPct val="90000"/>
              </a:lnSpc>
              <a:spcBef>
                <a:spcPts val="750"/>
              </a:spcBef>
              <a:spcAft>
                <a:spcPts val="0"/>
              </a:spcAft>
              <a:buClr>
                <a:schemeClr val="dk1"/>
              </a:buClr>
              <a:buSzPts val="2400"/>
              <a:buChar char="•"/>
            </a:pPr>
            <a:r>
              <a:rPr lang="es-MX" sz="2400">
                <a:latin typeface="Arial"/>
                <a:ea typeface="Arial"/>
                <a:cs typeface="Arial"/>
                <a:sym typeface="Arial"/>
              </a:rPr>
              <a:t>La semana pasada confiaste en Dios para que te proveyera en alguna área crítica de tu vida, ¿qué sucedió?</a:t>
            </a:r>
            <a:endParaRPr/>
          </a:p>
          <a:p>
            <a:pPr indent="-19050" lvl="0" marL="17145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a:p>
            <a:pPr indent="-171450" lvl="0" marL="171450" rtl="0" algn="just">
              <a:lnSpc>
                <a:spcPct val="90000"/>
              </a:lnSpc>
              <a:spcBef>
                <a:spcPts val="750"/>
              </a:spcBef>
              <a:spcAft>
                <a:spcPts val="0"/>
              </a:spcAft>
              <a:buClr>
                <a:schemeClr val="dk1"/>
              </a:buClr>
              <a:buSzPts val="2400"/>
              <a:buChar char="•"/>
            </a:pPr>
            <a:r>
              <a:rPr lang="es-MX" sz="2400">
                <a:latin typeface="Arial"/>
                <a:ea typeface="Arial"/>
                <a:cs typeface="Arial"/>
                <a:sym typeface="Arial"/>
              </a:rPr>
              <a:t>Compartir de Memoria 1 Pedro 5:7</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4"/>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4511"/>
              </a:buClr>
              <a:buSzPts val="4000"/>
              <a:buFont typeface="Jim Nightshade"/>
              <a:buNone/>
            </a:pPr>
            <a:r>
              <a:rPr b="1" lang="es-MX" sz="4000">
                <a:solidFill>
                  <a:srgbClr val="5C4511"/>
                </a:solidFill>
                <a:latin typeface="Jim Nightshade"/>
                <a:ea typeface="Jim Nightshade"/>
                <a:cs typeface="Jim Nightshade"/>
                <a:sym typeface="Jim Nightshade"/>
              </a:rPr>
              <a:t>Ver</a:t>
            </a:r>
            <a:endParaRPr/>
          </a:p>
        </p:txBody>
      </p:sp>
      <p:sp>
        <p:nvSpPr>
          <p:cNvPr id="133" name="Google Shape;133;p4"/>
          <p:cNvSpPr txBox="1"/>
          <p:nvPr>
            <p:ph idx="1" type="body"/>
          </p:nvPr>
        </p:nvSpPr>
        <p:spPr>
          <a:xfrm>
            <a:off x="838200" y="2368627"/>
            <a:ext cx="10515600" cy="380833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400"/>
              <a:buNone/>
            </a:pPr>
            <a:r>
              <a:rPr lang="es-MX" sz="2400">
                <a:latin typeface="Arial"/>
                <a:ea typeface="Arial"/>
                <a:cs typeface="Arial"/>
                <a:sym typeface="Arial"/>
              </a:rPr>
              <a:t>Vamos a recordar el segmento de la historia que estudiaremos el día de hoy, mientras lo ves piensa en estas preguntas :</a:t>
            </a:r>
            <a:endParaRPr/>
          </a:p>
          <a:p>
            <a:pPr indent="0" lvl="0" marL="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a:p>
            <a:pPr indent="-171450" lvl="0" marL="171450" rtl="0" algn="just">
              <a:lnSpc>
                <a:spcPct val="90000"/>
              </a:lnSpc>
              <a:spcBef>
                <a:spcPts val="750"/>
              </a:spcBef>
              <a:spcAft>
                <a:spcPts val="0"/>
              </a:spcAft>
              <a:buClr>
                <a:schemeClr val="dk1"/>
              </a:buClr>
              <a:buSzPts val="2400"/>
              <a:buChar char="•"/>
            </a:pPr>
            <a:r>
              <a:rPr i="1" lang="es-MX" sz="2400">
                <a:latin typeface="Arial"/>
                <a:ea typeface="Arial"/>
                <a:cs typeface="Arial"/>
                <a:sym typeface="Arial"/>
              </a:rPr>
              <a:t>¿Qué te llamó más la atención? y ¿Por qué?</a:t>
            </a:r>
            <a:endParaRPr/>
          </a:p>
          <a:p>
            <a:pPr indent="0" lvl="0" marL="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p:txBody>
      </p:sp>
      <p:pic>
        <p:nvPicPr>
          <p:cNvPr descr="Imagen que contiene dibujo&#10;&#10;Descripción generada automáticamente" id="134" name="Google Shape;134;p4">
            <a:hlinkClick r:id="rId3"/>
          </p:cNvPr>
          <p:cNvPicPr preferRelativeResize="0"/>
          <p:nvPr/>
        </p:nvPicPr>
        <p:blipFill rotWithShape="1">
          <a:blip r:embed="rId4">
            <a:alphaModFix/>
          </a:blip>
          <a:srcRect b="0" l="0" r="0" t="0"/>
          <a:stretch/>
        </p:blipFill>
        <p:spPr>
          <a:xfrm>
            <a:off x="5454394" y="4652413"/>
            <a:ext cx="1283211" cy="9418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4511"/>
              </a:buClr>
              <a:buSzPts val="4000"/>
              <a:buFont typeface="Jim Nightshade"/>
              <a:buNone/>
            </a:pPr>
            <a:r>
              <a:rPr b="1" lang="es-MX" sz="4000">
                <a:solidFill>
                  <a:srgbClr val="5C4511"/>
                </a:solidFill>
                <a:latin typeface="Jim Nightshade"/>
                <a:ea typeface="Jim Nightshade"/>
                <a:cs typeface="Jim Nightshade"/>
                <a:sym typeface="Jim Nightshade"/>
              </a:rPr>
              <a:t>Saber : </a:t>
            </a:r>
            <a:endParaRPr/>
          </a:p>
        </p:txBody>
      </p:sp>
      <p:sp>
        <p:nvSpPr>
          <p:cNvPr id="141" name="Google Shape;141;p5"/>
          <p:cNvSpPr txBox="1"/>
          <p:nvPr>
            <p:ph idx="1" type="body"/>
          </p:nvPr>
        </p:nvSpPr>
        <p:spPr>
          <a:xfrm>
            <a:off x="838200" y="2368627"/>
            <a:ext cx="10515600" cy="380833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400"/>
              <a:buNone/>
            </a:pPr>
            <a:r>
              <a:rPr lang="es-MX" sz="2400">
                <a:latin typeface="Arial"/>
                <a:ea typeface="Arial"/>
                <a:cs typeface="Arial"/>
                <a:sym typeface="Arial"/>
              </a:rPr>
              <a:t>Marcos 5:25-34</a:t>
            </a:r>
            <a:endParaRPr sz="2400"/>
          </a:p>
          <a:p>
            <a:pPr indent="0" lvl="0" marL="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a:p>
            <a:pPr indent="-171450" lvl="0" marL="171450" rtl="0" algn="just">
              <a:lnSpc>
                <a:spcPct val="90000"/>
              </a:lnSpc>
              <a:spcBef>
                <a:spcPts val="750"/>
              </a:spcBef>
              <a:spcAft>
                <a:spcPts val="0"/>
              </a:spcAft>
              <a:buClr>
                <a:schemeClr val="dk1"/>
              </a:buClr>
              <a:buSzPts val="2400"/>
              <a:buChar char="•"/>
            </a:pPr>
            <a:r>
              <a:rPr lang="es-MX" sz="2400">
                <a:latin typeface="Arial"/>
                <a:ea typeface="Arial"/>
                <a:cs typeface="Arial"/>
                <a:sym typeface="Arial"/>
              </a:rPr>
              <a:t>Hemos leído acerca del sufrimiento físico de esta mujer, ¿de qué otras maneras pudo estar lastimada?</a:t>
            </a:r>
            <a:endParaRPr/>
          </a:p>
          <a:p>
            <a:pPr indent="-19050" lvl="0" marL="17145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a:p>
            <a:pPr indent="0" lvl="0" marL="719138" rtl="0" algn="just">
              <a:lnSpc>
                <a:spcPct val="90000"/>
              </a:lnSpc>
              <a:spcBef>
                <a:spcPts val="750"/>
              </a:spcBef>
              <a:spcAft>
                <a:spcPts val="0"/>
              </a:spcAft>
              <a:buClr>
                <a:schemeClr val="dk1"/>
              </a:buClr>
              <a:buSzPts val="2400"/>
              <a:buNone/>
            </a:pPr>
            <a:r>
              <a:rPr lang="es-MX" sz="2400">
                <a:latin typeface="Arial"/>
                <a:ea typeface="Arial"/>
                <a:cs typeface="Arial"/>
                <a:sym typeface="Arial"/>
              </a:rPr>
              <a:t>La desesperación nos impulsa a intentar cualquier cosa. ¿De qué formas tratas de encontrar una respuesta a tu situación? ¿Consideras que tu relación con Jesús es cercana? ¿Por qué sí o por qué no?.</a:t>
            </a:r>
            <a:endParaRPr/>
          </a:p>
        </p:txBody>
      </p:sp>
      <p:pic>
        <p:nvPicPr>
          <p:cNvPr descr="Corazón" id="142" name="Google Shape;142;p5"/>
          <p:cNvPicPr preferRelativeResize="0"/>
          <p:nvPr/>
        </p:nvPicPr>
        <p:blipFill rotWithShape="1">
          <a:blip r:embed="rId3">
            <a:alphaModFix/>
          </a:blip>
          <a:srcRect b="0" l="0" r="0" t="0"/>
          <a:stretch/>
        </p:blipFill>
        <p:spPr>
          <a:xfrm>
            <a:off x="1078041" y="4407818"/>
            <a:ext cx="528403" cy="5284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6"/>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4511"/>
              </a:buClr>
              <a:buSzPts val="4000"/>
              <a:buFont typeface="Jim Nightshade"/>
              <a:buNone/>
            </a:pPr>
            <a:r>
              <a:rPr b="1" lang="es-MX" sz="4000">
                <a:solidFill>
                  <a:srgbClr val="5C4511"/>
                </a:solidFill>
                <a:latin typeface="Jim Nightshade"/>
                <a:ea typeface="Jim Nightshade"/>
                <a:cs typeface="Jim Nightshade"/>
                <a:sym typeface="Jim Nightshade"/>
              </a:rPr>
              <a:t>Saber : </a:t>
            </a:r>
            <a:endParaRPr/>
          </a:p>
        </p:txBody>
      </p:sp>
      <p:sp>
        <p:nvSpPr>
          <p:cNvPr id="149" name="Google Shape;149;p6"/>
          <p:cNvSpPr txBox="1"/>
          <p:nvPr>
            <p:ph idx="1" type="body"/>
          </p:nvPr>
        </p:nvSpPr>
        <p:spPr>
          <a:xfrm>
            <a:off x="838200" y="2368627"/>
            <a:ext cx="10515600" cy="380833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400"/>
              <a:buNone/>
            </a:pPr>
            <a:r>
              <a:rPr lang="es-MX" sz="2400">
                <a:latin typeface="Arial"/>
                <a:ea typeface="Arial"/>
                <a:cs typeface="Arial"/>
                <a:sym typeface="Arial"/>
              </a:rPr>
              <a:t>Con el fin de tocar a Jesús, la mujer había encontrado la manera de pasar por entre la multitud que estaba en su camino. Ella estaba segura de que solo Él podía ayudarla.</a:t>
            </a:r>
            <a:endParaRPr/>
          </a:p>
          <a:p>
            <a:pPr indent="0" lvl="0" marL="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a:p>
            <a:pPr indent="-171450" lvl="0" marL="171450" rtl="0" algn="just">
              <a:lnSpc>
                <a:spcPct val="90000"/>
              </a:lnSpc>
              <a:spcBef>
                <a:spcPts val="750"/>
              </a:spcBef>
              <a:spcAft>
                <a:spcPts val="0"/>
              </a:spcAft>
              <a:buClr>
                <a:schemeClr val="dk1"/>
              </a:buClr>
              <a:buSzPts val="2400"/>
              <a:buChar char="•"/>
            </a:pPr>
            <a:r>
              <a:rPr lang="es-MX" sz="2400">
                <a:latin typeface="Arial"/>
                <a:ea typeface="Arial"/>
                <a:cs typeface="Arial"/>
                <a:sym typeface="Arial"/>
              </a:rPr>
              <a:t>¿Qué piensas que le dio la valentía para pasar entre la multitud?</a:t>
            </a:r>
            <a:endParaRPr/>
          </a:p>
          <a:p>
            <a:pPr indent="-171450" lvl="0" marL="171450" rtl="0" algn="just">
              <a:lnSpc>
                <a:spcPct val="90000"/>
              </a:lnSpc>
              <a:spcBef>
                <a:spcPts val="750"/>
              </a:spcBef>
              <a:spcAft>
                <a:spcPts val="0"/>
              </a:spcAft>
              <a:buClr>
                <a:schemeClr val="dk1"/>
              </a:buClr>
              <a:buSzPts val="2400"/>
              <a:buChar char="•"/>
            </a:pPr>
            <a:r>
              <a:rPr lang="es-MX" sz="2400">
                <a:latin typeface="Arial"/>
                <a:ea typeface="Arial"/>
                <a:cs typeface="Arial"/>
                <a:sym typeface="Arial"/>
              </a:rPr>
              <a:t>¿Qué devolvió Jesús al sanarla?</a:t>
            </a:r>
            <a:endParaRPr/>
          </a:p>
          <a:p>
            <a:pPr indent="-19050" lvl="0" marL="17145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a:p>
            <a:pPr indent="0" lvl="0" marL="719138" rtl="0" algn="just">
              <a:lnSpc>
                <a:spcPct val="90000"/>
              </a:lnSpc>
              <a:spcBef>
                <a:spcPts val="750"/>
              </a:spcBef>
              <a:spcAft>
                <a:spcPts val="0"/>
              </a:spcAft>
              <a:buClr>
                <a:schemeClr val="dk1"/>
              </a:buClr>
              <a:buSzPts val="2400"/>
              <a:buNone/>
            </a:pPr>
            <a:r>
              <a:rPr lang="es-MX" sz="2400">
                <a:latin typeface="Arial"/>
                <a:ea typeface="Arial"/>
                <a:cs typeface="Arial"/>
                <a:sym typeface="Arial"/>
              </a:rPr>
              <a:t>¿Qué te impide acercarte a Jesús?</a:t>
            </a:r>
            <a:endParaRPr/>
          </a:p>
        </p:txBody>
      </p:sp>
      <p:pic>
        <p:nvPicPr>
          <p:cNvPr descr="Corazón" id="150" name="Google Shape;150;p6"/>
          <p:cNvPicPr preferRelativeResize="0"/>
          <p:nvPr/>
        </p:nvPicPr>
        <p:blipFill rotWithShape="1">
          <a:blip r:embed="rId3">
            <a:alphaModFix/>
          </a:blip>
          <a:srcRect b="0" l="0" r="0" t="0"/>
          <a:stretch/>
        </p:blipFill>
        <p:spPr>
          <a:xfrm>
            <a:off x="1152992" y="5142337"/>
            <a:ext cx="528403" cy="5284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7"/>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4511"/>
              </a:buClr>
              <a:buSzPts val="4000"/>
              <a:buFont typeface="Jim Nightshade"/>
              <a:buNone/>
            </a:pPr>
            <a:r>
              <a:rPr b="1" lang="es-MX" sz="4000">
                <a:solidFill>
                  <a:srgbClr val="5C4511"/>
                </a:solidFill>
                <a:latin typeface="Jim Nightshade"/>
                <a:ea typeface="Jim Nightshade"/>
                <a:cs typeface="Jim Nightshade"/>
                <a:sym typeface="Jim Nightshade"/>
              </a:rPr>
              <a:t>Vivir : </a:t>
            </a:r>
            <a:endParaRPr/>
          </a:p>
        </p:txBody>
      </p:sp>
      <p:sp>
        <p:nvSpPr>
          <p:cNvPr id="157" name="Google Shape;157;p7"/>
          <p:cNvSpPr txBox="1"/>
          <p:nvPr>
            <p:ph idx="1" type="body"/>
          </p:nvPr>
        </p:nvSpPr>
        <p:spPr>
          <a:xfrm>
            <a:off x="838200" y="2102662"/>
            <a:ext cx="10515600" cy="380833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400"/>
              <a:buNone/>
            </a:pPr>
            <a:r>
              <a:rPr lang="es-MX" sz="2400">
                <a:latin typeface="Arial"/>
                <a:ea typeface="Arial"/>
                <a:cs typeface="Arial"/>
                <a:sym typeface="Arial"/>
              </a:rPr>
              <a:t>Dios está en control de todas las cosas y Él tiene su propio calendario para nosotros. Incluso cuando tenemos fe como la que tuvo esta mujer, Él a veces responde de una manera diferente, o en un tiempo diferente del que nosotros esperamos. </a:t>
            </a:r>
            <a:endParaRPr/>
          </a:p>
          <a:p>
            <a:pPr indent="0" lvl="0" marL="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a:p>
            <a:pPr indent="0" lvl="0" marL="0" rtl="0" algn="just">
              <a:lnSpc>
                <a:spcPct val="90000"/>
              </a:lnSpc>
              <a:spcBef>
                <a:spcPts val="750"/>
              </a:spcBef>
              <a:spcAft>
                <a:spcPts val="0"/>
              </a:spcAft>
              <a:buClr>
                <a:schemeClr val="dk1"/>
              </a:buClr>
              <a:buSzPts val="2400"/>
              <a:buNone/>
            </a:pPr>
            <a:r>
              <a:rPr lang="es-MX" sz="2400">
                <a:latin typeface="Arial"/>
                <a:ea typeface="Arial"/>
                <a:cs typeface="Arial"/>
                <a:sym typeface="Arial"/>
              </a:rPr>
              <a:t>Hebreos 4:15-16</a:t>
            </a:r>
            <a:endParaRPr/>
          </a:p>
          <a:p>
            <a:pPr indent="0" lvl="0" marL="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a:p>
            <a:pPr indent="0" lvl="0" marL="0" rtl="0" algn="just">
              <a:lnSpc>
                <a:spcPct val="90000"/>
              </a:lnSpc>
              <a:spcBef>
                <a:spcPts val="750"/>
              </a:spcBef>
              <a:spcAft>
                <a:spcPts val="0"/>
              </a:spcAft>
              <a:buClr>
                <a:schemeClr val="dk1"/>
              </a:buClr>
              <a:buSzPts val="2400"/>
              <a:buNone/>
            </a:pPr>
            <a:r>
              <a:rPr lang="es-MX" sz="2400">
                <a:latin typeface="Arial"/>
                <a:ea typeface="Arial"/>
                <a:cs typeface="Arial"/>
                <a:sym typeface="Arial"/>
              </a:rPr>
              <a:t>¿Cómo nos responde Jesús cuando le buscamos?</a:t>
            </a:r>
            <a:endParaRPr/>
          </a:p>
          <a:p>
            <a:pPr indent="0" lvl="0" marL="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8"/>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4511"/>
              </a:buClr>
              <a:buSzPts val="4000"/>
              <a:buFont typeface="Jim Nightshade"/>
              <a:buNone/>
            </a:pPr>
            <a:r>
              <a:rPr b="1" lang="es-MX" sz="4000">
                <a:solidFill>
                  <a:srgbClr val="5C4511"/>
                </a:solidFill>
                <a:latin typeface="Jim Nightshade"/>
                <a:ea typeface="Jim Nightshade"/>
                <a:cs typeface="Jim Nightshade"/>
                <a:sym typeface="Jim Nightshade"/>
              </a:rPr>
              <a:t>Vivir  : </a:t>
            </a:r>
            <a:endParaRPr/>
          </a:p>
        </p:txBody>
      </p:sp>
      <p:sp>
        <p:nvSpPr>
          <p:cNvPr id="164" name="Google Shape;164;p8"/>
          <p:cNvSpPr txBox="1"/>
          <p:nvPr>
            <p:ph idx="1" type="body"/>
          </p:nvPr>
        </p:nvSpPr>
        <p:spPr>
          <a:xfrm>
            <a:off x="838200" y="2188747"/>
            <a:ext cx="10515600" cy="3808336"/>
          </a:xfrm>
          <a:prstGeom prst="rect">
            <a:avLst/>
          </a:prstGeom>
          <a:noFill/>
          <a:ln>
            <a:noFill/>
          </a:ln>
        </p:spPr>
        <p:txBody>
          <a:bodyPr anchorCtr="0" anchor="t" bIns="45700" lIns="91425" spcFirstLastPara="1" rIns="91425" wrap="square" tIns="45700">
            <a:normAutofit/>
          </a:bodyPr>
          <a:lstStyle/>
          <a:p>
            <a:pPr indent="-171450" lvl="0" marL="171450" rtl="0" algn="l">
              <a:lnSpc>
                <a:spcPct val="100000"/>
              </a:lnSpc>
              <a:spcBef>
                <a:spcPts val="0"/>
              </a:spcBef>
              <a:spcAft>
                <a:spcPts val="0"/>
              </a:spcAft>
              <a:buClr>
                <a:schemeClr val="dk1"/>
              </a:buClr>
              <a:buSzPts val="2400"/>
              <a:buChar char="•"/>
            </a:pPr>
            <a:r>
              <a:rPr lang="es-MX" sz="2400">
                <a:latin typeface="Arial"/>
                <a:ea typeface="Arial"/>
                <a:cs typeface="Arial"/>
                <a:sym typeface="Arial"/>
              </a:rPr>
              <a:t>2 Corintios 12:7-10 </a:t>
            </a:r>
            <a:endParaRPr/>
          </a:p>
          <a:p>
            <a:pPr indent="-19050" lvl="0" marL="171450" rtl="0" algn="l">
              <a:lnSpc>
                <a:spcPct val="100000"/>
              </a:lnSpc>
              <a:spcBef>
                <a:spcPts val="0"/>
              </a:spcBef>
              <a:spcAft>
                <a:spcPts val="0"/>
              </a:spcAft>
              <a:buClr>
                <a:schemeClr val="dk1"/>
              </a:buClr>
              <a:buSzPts val="2400"/>
              <a:buNone/>
            </a:pPr>
            <a:r>
              <a:t/>
            </a:r>
            <a:endParaRPr sz="2400">
              <a:latin typeface="Arial"/>
              <a:ea typeface="Arial"/>
              <a:cs typeface="Arial"/>
              <a:sym typeface="Arial"/>
            </a:endParaRPr>
          </a:p>
          <a:p>
            <a:pPr indent="-171450" lvl="0" marL="171450" rtl="0" algn="l">
              <a:lnSpc>
                <a:spcPct val="100000"/>
              </a:lnSpc>
              <a:spcBef>
                <a:spcPts val="0"/>
              </a:spcBef>
              <a:spcAft>
                <a:spcPts val="0"/>
              </a:spcAft>
              <a:buClr>
                <a:schemeClr val="dk1"/>
              </a:buClr>
              <a:buSzPts val="2400"/>
              <a:buChar char="•"/>
            </a:pPr>
            <a:r>
              <a:rPr lang="es-MX" sz="2400">
                <a:latin typeface="Arial"/>
                <a:ea typeface="Arial"/>
                <a:cs typeface="Arial"/>
                <a:sym typeface="Arial"/>
              </a:rPr>
              <a:t>1 Pedro 5:10 - Santiago 1:2-4</a:t>
            </a:r>
            <a:endParaRPr/>
          </a:p>
          <a:p>
            <a:pPr indent="-19050" lvl="0" marL="171450" rtl="0" algn="l">
              <a:lnSpc>
                <a:spcPct val="100000"/>
              </a:lnSpc>
              <a:spcBef>
                <a:spcPts val="0"/>
              </a:spcBef>
              <a:spcAft>
                <a:spcPts val="0"/>
              </a:spcAft>
              <a:buClr>
                <a:schemeClr val="dk1"/>
              </a:buClr>
              <a:buSzPts val="2400"/>
              <a:buNone/>
            </a:pPr>
            <a:r>
              <a:t/>
            </a:r>
            <a:endParaRPr sz="2400"/>
          </a:p>
          <a:p>
            <a:pPr indent="-171450" lvl="0" marL="171450" rtl="0" algn="just">
              <a:lnSpc>
                <a:spcPct val="90000"/>
              </a:lnSpc>
              <a:spcBef>
                <a:spcPts val="750"/>
              </a:spcBef>
              <a:spcAft>
                <a:spcPts val="0"/>
              </a:spcAft>
              <a:buClr>
                <a:schemeClr val="dk1"/>
              </a:buClr>
              <a:buSzPts val="2400"/>
              <a:buChar char="•"/>
            </a:pPr>
            <a:r>
              <a:rPr lang="es-MX" sz="2400">
                <a:latin typeface="Arial"/>
                <a:ea typeface="Arial"/>
                <a:cs typeface="Arial"/>
                <a:sym typeface="Arial"/>
              </a:rPr>
              <a:t>¿Cuáles son algunas razones por las cuales Dios a menudo no responde a nuestras oraciones de la manera que esperamos?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9"/>
          <p:cNvSpPr txBox="1"/>
          <p:nvPr>
            <p:ph type="title"/>
          </p:nvPr>
        </p:nvSpPr>
        <p:spPr>
          <a:xfrm>
            <a:off x="838200" y="77709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4511"/>
              </a:buClr>
              <a:buSzPts val="4000"/>
              <a:buFont typeface="Jim Nightshade"/>
              <a:buNone/>
            </a:pPr>
            <a:r>
              <a:rPr b="1" lang="es-MX" sz="4000">
                <a:solidFill>
                  <a:srgbClr val="5C4511"/>
                </a:solidFill>
                <a:latin typeface="Jim Nightshade"/>
                <a:ea typeface="Jim Nightshade"/>
                <a:cs typeface="Jim Nightshade"/>
                <a:sym typeface="Jim Nightshade"/>
              </a:rPr>
              <a:t>Decir  : </a:t>
            </a:r>
            <a:endParaRPr/>
          </a:p>
        </p:txBody>
      </p:sp>
      <p:sp>
        <p:nvSpPr>
          <p:cNvPr id="171" name="Google Shape;171;p9"/>
          <p:cNvSpPr txBox="1"/>
          <p:nvPr>
            <p:ph idx="1" type="body"/>
          </p:nvPr>
        </p:nvSpPr>
        <p:spPr>
          <a:xfrm>
            <a:off x="838200" y="2188747"/>
            <a:ext cx="10515600" cy="380833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400"/>
              <a:buNone/>
            </a:pPr>
            <a:r>
              <a:rPr lang="es-MX" sz="2400">
                <a:latin typeface="Arial"/>
                <a:ea typeface="Arial"/>
                <a:cs typeface="Arial"/>
                <a:sym typeface="Arial"/>
              </a:rPr>
              <a:t>2 Corintios 1:3-5</a:t>
            </a:r>
            <a:endParaRPr/>
          </a:p>
          <a:p>
            <a:pPr indent="0" lvl="0" marL="0" rtl="0" algn="just">
              <a:lnSpc>
                <a:spcPct val="90000"/>
              </a:lnSpc>
              <a:spcBef>
                <a:spcPts val="750"/>
              </a:spcBef>
              <a:spcAft>
                <a:spcPts val="0"/>
              </a:spcAft>
              <a:buClr>
                <a:schemeClr val="dk1"/>
              </a:buClr>
              <a:buSzPts val="2400"/>
              <a:buNone/>
            </a:pPr>
            <a:r>
              <a:t/>
            </a:r>
            <a:endParaRPr sz="2400">
              <a:latin typeface="Arial"/>
              <a:ea typeface="Arial"/>
              <a:cs typeface="Arial"/>
              <a:sym typeface="Arial"/>
            </a:endParaRPr>
          </a:p>
          <a:p>
            <a:pPr indent="-171450" lvl="0" marL="171450" rtl="0" algn="just">
              <a:lnSpc>
                <a:spcPct val="90000"/>
              </a:lnSpc>
              <a:spcBef>
                <a:spcPts val="750"/>
              </a:spcBef>
              <a:spcAft>
                <a:spcPts val="0"/>
              </a:spcAft>
              <a:buClr>
                <a:schemeClr val="dk1"/>
              </a:buClr>
              <a:buSzPts val="2400"/>
              <a:buChar char="•"/>
            </a:pPr>
            <a:r>
              <a:rPr lang="es-MX" sz="2400">
                <a:latin typeface="Arial"/>
                <a:ea typeface="Arial"/>
                <a:cs typeface="Arial"/>
                <a:sym typeface="Arial"/>
              </a:rPr>
              <a:t>Como cristianos, no estamos exentos de dificultades. La manera en que Jesús nos ayuda se convierte en parte de nuestra historia y puede animar a otros que tal vez están pasando por algo similar.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2020-05-15T06:40:48Z</dcterms:created>
  <dc:creator>Anabell Alvarado</dc:creator>
</cp:coreProperties>
</file>