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19"/>
  </p:notesMasterIdLst>
  <p:sldIdLst>
    <p:sldId id="266" r:id="rId4"/>
    <p:sldId id="256" r:id="rId5"/>
    <p:sldId id="257" r:id="rId6"/>
    <p:sldId id="258" r:id="rId7"/>
    <p:sldId id="260" r:id="rId8"/>
    <p:sldId id="271" r:id="rId9"/>
    <p:sldId id="269" r:id="rId10"/>
    <p:sldId id="261" r:id="rId11"/>
    <p:sldId id="272" r:id="rId12"/>
    <p:sldId id="273" r:id="rId13"/>
    <p:sldId id="275" r:id="rId14"/>
    <p:sldId id="274" r:id="rId15"/>
    <p:sldId id="270" r:id="rId16"/>
    <p:sldId id="268" r:id="rId17"/>
    <p:sldId id="267" r:id="rId1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3B7FEA4-A06B-46BA-8BB6-E1541E24521D}">
          <p14:sldIdLst>
            <p14:sldId id="266"/>
            <p14:sldId id="256"/>
            <p14:sldId id="257"/>
            <p14:sldId id="258"/>
            <p14:sldId id="260"/>
            <p14:sldId id="271"/>
            <p14:sldId id="269"/>
            <p14:sldId id="261"/>
            <p14:sldId id="272"/>
            <p14:sldId id="273"/>
            <p14:sldId id="275"/>
            <p14:sldId id="274"/>
            <p14:sldId id="270"/>
            <p14:sldId id="26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4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7" autoAdjust="0"/>
    <p:restoredTop sz="79583" autoAdjust="0"/>
  </p:normalViewPr>
  <p:slideViewPr>
    <p:cSldViewPr snapToGrid="0">
      <p:cViewPr varScale="1">
        <p:scale>
          <a:sx n="54" d="100"/>
          <a:sy n="54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93E6D-5FA2-48EB-B4BA-D55EE14E64FD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C3457-03C7-48E4-976C-585510F8EE1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792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susfilm.org/watch/reflections-of-hope.html/reflections-of-hope-jesus-our-compassionate-provider/spanish-latin-american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Bienvenida y Oración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Si consideras necesario puedes repasar la reglas del grupo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0929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pide que </a:t>
            </a:r>
            <a:r>
              <a:rPr lang="es-MX" sz="1200" b="1" i="1" dirty="0">
                <a:latin typeface="Bahnschrift Light" panose="020B0502040204020203" pitchFamily="34" charset="0"/>
              </a:rPr>
              <a:t>una participante que lo busque y lo lea o léelo tu. </a:t>
            </a:r>
            <a:r>
              <a:rPr lang="es-MX" sz="1200" b="0" dirty="0">
                <a:latin typeface="Bahnschrift Light" panose="020B0502040204020203" pitchFamily="34" charset="0"/>
              </a:rPr>
              <a:t>1 Pedro 5:7 y Mateo 6:31-34</a:t>
            </a:r>
            <a:endParaRPr lang="es-MX" sz="1200" b="1" i="1" dirty="0">
              <a:latin typeface="Bahnschrift Light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Ahora toma tiempo para facilitar las preguntas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3983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Transición : </a:t>
            </a:r>
            <a:r>
              <a:rPr lang="es-MX" sz="1200" b="0" i="1" dirty="0">
                <a:latin typeface="Bahnschrift Light" panose="020B0502040204020203" pitchFamily="34" charset="0"/>
              </a:rPr>
              <a:t>“Volvamos a leer </a:t>
            </a:r>
            <a:r>
              <a:rPr lang="es-MX" sz="1200" b="0" dirty="0">
                <a:latin typeface="Bahnschrift Light" panose="020B0502040204020203" pitchFamily="34" charset="0"/>
              </a:rPr>
              <a:t>1 Pedro 5:7</a:t>
            </a:r>
            <a:r>
              <a:rPr lang="es-MX" sz="1200" dirty="0">
                <a:latin typeface="Bahnschrift Light" panose="020B0502040204020203" pitchFamily="34" charset="0"/>
              </a:rPr>
              <a:t>, </a:t>
            </a:r>
            <a:r>
              <a:rPr lang="es-MX" sz="1200" b="1" dirty="0">
                <a:latin typeface="Bahnschrift Light" panose="020B0502040204020203" pitchFamily="34" charset="0"/>
              </a:rPr>
              <a:t>pide que </a:t>
            </a:r>
            <a:r>
              <a:rPr lang="es-MX" sz="1200" b="1" i="1" dirty="0">
                <a:latin typeface="Bahnschrift Light" panose="020B0502040204020203" pitchFamily="34" charset="0"/>
              </a:rPr>
              <a:t>una participante que lo busque y lo lea o léelo tu.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Ahora toma tiempo para facilitar las preguntas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0722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a una participante que lo lea</a:t>
            </a:r>
            <a:endParaRPr lang="es-MX" sz="1200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1265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dirty="0"/>
              <a:t>Transición luego de la pregunta :  </a:t>
            </a:r>
            <a:r>
              <a:rPr lang="es-MX" b="0" i="1" dirty="0"/>
              <a:t>“Por ejemplo: finanzas, relaciones, necesidades físicas (comida, vestido, salud, casa), necesidades emocionales (miedo, ansiedad, culpa, vergüenza, soledad, depresión), trabajo, Mateo 11:28 dice: “Vengan a mí todos ustedes que están cansados y agobiados y yo les daré descanso”. (NVI)</a:t>
            </a:r>
          </a:p>
          <a:p>
            <a:pPr marL="228600" indent="-228600">
              <a:buFont typeface="+mj-lt"/>
              <a:buAutoNum type="arabicPeriod"/>
            </a:pPr>
            <a:r>
              <a:rPr lang="es-MX" b="0" i="0" dirty="0"/>
              <a:t>Esta es una buena oportunidad para </a:t>
            </a:r>
            <a:r>
              <a:rPr lang="es-MX" b="1" i="0" dirty="0"/>
              <a:t>dividir el grupo en parejas para orar unos por otros</a:t>
            </a:r>
            <a:r>
              <a:rPr lang="es-MX" b="0" i="0" dirty="0"/>
              <a:t>, o quizás quieras orar por todo el grupo al mismo tiempo. </a:t>
            </a:r>
            <a:r>
              <a:rPr lang="es-MX" b="1" i="0" dirty="0"/>
              <a:t>Si estás usando zoom es una buena oportunidad de enviarlas de 2 en 2 en los cuartos de zoom.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4443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8979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Termina en oración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Anímales a contar a alguien la historia de hoy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Recuérdales la fecha y hora de su próxima reunión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617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r>
              <a:rPr lang="es-MX" dirty="0"/>
              <a:t>Materiales a usar : 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Segmento de la sesión :  descargado o directamente dando clic en el enlace que está en la día # 4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Animar para que las participantes tengan dónde escribir sus respuestas, una libreta o cuaderno que usen durante toda las sesiones y así puedan apuntar lo que Dios está obrando en sus vidas</a:t>
            </a:r>
          </a:p>
          <a:p>
            <a:pPr marL="0" indent="0">
              <a:buFont typeface="+mj-lt"/>
              <a:buNone/>
            </a:pP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203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Toma unos minutos para una rendición de cuentas, sobre la sesión pasada, en base a las preguntas.</a:t>
            </a:r>
          </a:p>
          <a:p>
            <a:pPr marL="228600" indent="-228600">
              <a:buFont typeface="+mj-lt"/>
              <a:buAutoNum type="arabicPeriod"/>
            </a:pPr>
            <a:r>
              <a:rPr lang="es-MX" dirty="0"/>
              <a:t>Pregúntales si tuvieron la oportunidad de compartir la historia con alguien, diles que compartan.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dirty="0"/>
              <a:t>Pide a uno de los participantes decir de memoria Hebreos 12:1-2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565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 al dar </a:t>
            </a:r>
            <a:r>
              <a:rPr lang="es-MX" b="0" dirty="0" err="1"/>
              <a:t>click</a:t>
            </a:r>
            <a:r>
              <a:rPr lang="es-MX" b="0" dirty="0"/>
              <a:t> al logo de Jesús te llevara al sitio web donde está el segmento, otra forma es descargar el video en tu computador   </a:t>
            </a:r>
            <a:r>
              <a:rPr lang="es-ES_tradnl" dirty="0">
                <a:hlinkClick r:id="rId3"/>
              </a:rPr>
              <a:t>https://www.jesusfilm.org/watch/reflections-of-hope.html/reflections-of-hope-jesus-our-compassionate-provider/spanish-latin-american.html</a:t>
            </a:r>
            <a:r>
              <a:rPr lang="es-ES_tradnl" dirty="0"/>
              <a:t>,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ES_tradnl" dirty="0"/>
              <a:t>Luego de ver el video, compartan en las preguntas. 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dirty="0"/>
              <a:t>Transición </a:t>
            </a:r>
            <a:r>
              <a:rPr lang="es-MX" b="1" i="1" dirty="0"/>
              <a:t>: </a:t>
            </a:r>
            <a:r>
              <a:rPr lang="es-MX" b="0" i="1" dirty="0"/>
              <a:t>“Que interesante historia, ahora vamos a leerla, les parece?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con tiempo a una participante que lo busque y lo lea Lucas 7:11-17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713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dirty="0"/>
              <a:t>Transición  </a:t>
            </a:r>
            <a:r>
              <a:rPr lang="es-MX" b="1" i="1" dirty="0"/>
              <a:t>: </a:t>
            </a:r>
            <a:r>
              <a:rPr lang="es-MX" b="0" i="1" dirty="0"/>
              <a:t>“</a:t>
            </a:r>
            <a:r>
              <a:rPr lang="es-MX" sz="1200" dirty="0">
                <a:latin typeface="Bahnschrift Light" panose="020B0502040204020203" pitchFamily="34" charset="0"/>
              </a:rPr>
              <a:t>En el evento descrito en este pasaje de Lucas 7, aparece la viuda de Naín, una mujer muy pobre.</a:t>
            </a:r>
            <a:r>
              <a:rPr lang="es-MX" b="0" i="1" dirty="0"/>
              <a:t>”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a una lo lea el texto de Sabías que.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Transición 2: “</a:t>
            </a:r>
            <a:r>
              <a:rPr lang="es-MX" sz="1200" dirty="0">
                <a:latin typeface="Bahnschrift Light" panose="020B0502040204020203" pitchFamily="34" charset="0"/>
              </a:rPr>
              <a:t>Adicionalmente, los escribas y fariseos de aquel tiempo eran conocidos por expulsar a las viudas de sus casas cuando las pobres y desamparadas quedaban sin dinero y ya no podían pagar los impuestos. (ver Mateo 23:14 Reina Valera 1960).”</a:t>
            </a:r>
            <a:endParaRPr lang="es-MX" sz="1200" b="0" i="1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106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</a:t>
            </a:r>
            <a:r>
              <a:rPr lang="es-MX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1" dirty="0"/>
              <a:t>Transición  </a:t>
            </a:r>
            <a:r>
              <a:rPr lang="es-MX" b="1" i="1" dirty="0"/>
              <a:t>: </a:t>
            </a:r>
            <a:r>
              <a:rPr lang="es-MX" b="0" i="1" dirty="0"/>
              <a:t>“Ahora en base a lo que hemos visto y leído vamos a conversar base a las siguientes preguntas” </a:t>
            </a:r>
            <a:endParaRPr lang="es-MX" b="1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4395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con tiempo a una participante que lo busque y lo lea, </a:t>
            </a:r>
            <a:r>
              <a:rPr lang="es-MX" sz="1200" b="0" i="1" dirty="0">
                <a:latin typeface="Bahnschrift Light" panose="020B0502040204020203" pitchFamily="34" charset="0"/>
              </a:rPr>
              <a:t>Salmo 68:5 dice: 5 “Padre de los huérfanos y defensor de las viudas es Dios en su morada santa”. (NVI)</a:t>
            </a:r>
            <a:endParaRPr lang="es-MX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Ahora toma tiempo para facilitar las preguntas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1474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Dales tiempo para responder en sus cuadernos la pregunta y recuerda </a:t>
            </a:r>
            <a:r>
              <a:rPr lang="es-MX" b="1" dirty="0"/>
              <a:t> </a:t>
            </a:r>
            <a:r>
              <a:rPr lang="es-MX" b="1" dirty="0">
                <a:sym typeface="Symbol" panose="05050102010706020507" pitchFamily="18" charset="2"/>
              </a:rPr>
              <a:t> es una pregunta personal.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MX" sz="1200" b="1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/>
          </a:p>
          <a:p>
            <a:endParaRPr lang="es-MX" b="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93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con tiempo a una participante que lo busque y lo lea, </a:t>
            </a:r>
            <a:r>
              <a:rPr lang="es-MX" sz="1200" b="0" i="1" dirty="0">
                <a:latin typeface="Bahnschrift Light" panose="020B0502040204020203" pitchFamily="34" charset="0"/>
              </a:rPr>
              <a:t>Filipenses 4:6-7, 19 dice: 6 “No se inquieten por nada; más bien, en toda ocasión, con oración y ruego, presenten sus peticiones a Dios y denle gracias. 7 Y la paz de Dios, que sobrepasa todo entendimiento, cuidará sus corazones y sus pensamientos en Cristo Jesús... 19 Así que mi Dios les proveerá de todo lo que necesiten, conforme a las gloriosas riquezas que tiene en Cristo Jesús”. (NVI) </a:t>
            </a:r>
            <a:endParaRPr lang="es-MX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1200" b="1" dirty="0">
                <a:latin typeface="Bahnschrift Light" panose="020B0502040204020203" pitchFamily="34" charset="0"/>
              </a:rPr>
              <a:t>Ahora toma tiempo para facilitar las preguntas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dirty="0">
              <a:latin typeface="Bahnschrift Light" panose="020B0502040204020203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592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E0A92-08DC-47E5-90D9-3494A2099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B5CB6F-B659-4833-93BA-0DDC64B44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63B04C-979F-4E4E-AAD8-9485F3A3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7FA84E-3FEA-4310-8D8B-E63F605D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EA58EA-EBFD-47BB-A4C0-BAF4F701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203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445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318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2EA00-509E-4EE7-907E-BB45825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99200-BA60-4BAA-8E52-AFF6CF8E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37EC2-BE17-4345-9808-FD24EBA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187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EB6B0-0485-46F4-8F66-8F632364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489" y="2766218"/>
            <a:ext cx="6793088" cy="1325563"/>
          </a:xfrm>
        </p:spPr>
        <p:txBody>
          <a:bodyPr/>
          <a:lstStyle>
            <a:lvl1pPr algn="ctr">
              <a:defRPr b="1">
                <a:solidFill>
                  <a:srgbClr val="5C4511"/>
                </a:solidFill>
                <a:latin typeface="Papyrus" panose="03070502060502030205" pitchFamily="66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826471-BCCB-4183-8DE8-B2A5B79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01F9C8-FBB0-45B3-9D7C-453DFE39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FBA69B-3CDC-4542-8194-733151AE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998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pizza, blanco, grande&#10;&#10;Descripción generada automáticamente">
            <a:extLst>
              <a:ext uri="{FF2B5EF4-FFF2-40B4-BE49-F238E27FC236}">
                <a16:creationId xmlns:a16="http://schemas.microsoft.com/office/drawing/2014/main" id="{675FCEF2-B963-4D49-B520-613B05C94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596" y="-2739192"/>
            <a:ext cx="6910579" cy="12283807"/>
          </a:xfrm>
          <a:prstGeom prst="rect">
            <a:avLst/>
          </a:prstGeom>
        </p:spPr>
      </p:pic>
      <p:pic>
        <p:nvPicPr>
          <p:cNvPr id="6" name="Imagen 5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FC218C20-DE85-41EE-ACB5-9B81D8432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58"/>
            <a:ext cx="5712178" cy="7478722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5CE570-90FF-4A7F-982F-6F9DA632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D34C6E-90E3-46C4-87F1-3CBEAAAD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99C331-E963-40ED-8D08-E4747070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459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C2052-DEBC-48B1-B5E1-1F467484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67EC28-086B-4017-8B54-F258FDB0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0AEA5-5F12-46CA-85D9-A4DD92C3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1770A-D594-4863-86CE-BA64EE5E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64675-80AF-4AA3-9F78-016A72CC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487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DB4CC-874C-40F7-A019-1A8076C1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4A9CF-6AC9-455F-91ED-8000618FA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981FD4-B321-4BB2-B098-C07C4EBE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CED21-72CA-4FD7-95FB-E8006BEC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8E960C-EFE8-4A53-8BCF-311B6E5F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753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DC711-358C-4A3A-B724-F1D745C4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8143F7-7C69-458C-A0F6-DE64480D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4C7C22-790A-4E7F-8F33-9CE49961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58389C-A77B-48AB-A68F-1D968037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803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7DDEF9-F994-4E2F-B56C-A6D97848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FC32F9-1300-47BE-ABF5-B202E551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7EA2EE-AD62-47FE-9BA7-40527A4C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611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2EA00-509E-4EE7-907E-BB45825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99200-BA60-4BAA-8E52-AFF6CF8E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37EC2-BE17-4345-9808-FD24EBA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465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863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496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264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sobres, estacionaria, pizza, alimentos&#10;&#10;Descripción generada automáticamente">
            <a:extLst>
              <a:ext uri="{FF2B5EF4-FFF2-40B4-BE49-F238E27FC236}">
                <a16:creationId xmlns:a16="http://schemas.microsoft.com/office/drawing/2014/main" id="{D2AF2930-9AC9-4D5A-ADA0-02DA597307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0C7CC4-7813-49ED-B019-3FD2DCF8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70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E67A5-9E70-4242-9001-3B27146E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8627"/>
            <a:ext cx="10515600" cy="380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8A54F-6525-4AD7-AF39-34ED94693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BFCE8-AA8D-440A-A743-160F941D6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770EE8-7B0E-4285-8796-6C83B15C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495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70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viejo, pizza, foto&#10;&#10;Descripción generada automáticamente">
            <a:extLst>
              <a:ext uri="{FF2B5EF4-FFF2-40B4-BE49-F238E27FC236}">
                <a16:creationId xmlns:a16="http://schemas.microsoft.com/office/drawing/2014/main" id="{7F7745BC-F1B1-489F-9BDC-5DB8BAC06A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798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8795"/>
            <a:ext cx="10515600" cy="369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D0D7B-359D-458D-A5E9-923EEF9A822B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89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foto, pizza, blanco, grande&#10;&#10;Descripción generada automáticamente">
            <a:extLst>
              <a:ext uri="{FF2B5EF4-FFF2-40B4-BE49-F238E27FC236}">
                <a16:creationId xmlns:a16="http://schemas.microsoft.com/office/drawing/2014/main" id="{F4402060-B964-4815-94C6-1022C4FC07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596" y="-2717158"/>
            <a:ext cx="6910579" cy="12283807"/>
          </a:xfrm>
          <a:prstGeom prst="rect">
            <a:avLst/>
          </a:prstGeom>
        </p:spPr>
      </p:pic>
      <p:pic>
        <p:nvPicPr>
          <p:cNvPr id="8" name="Imagen 7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8E196077-6139-472B-A959-EF149D8646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58"/>
            <a:ext cx="5712178" cy="7478722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4D3944-3A67-402D-8929-0EA113DC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00935-3BF3-4610-9119-BBC8C990C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4AD1C-72A4-439C-8241-E9C4631F8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1727-D4B2-4D30-8BB3-4510320EAA73}" type="datetimeFigureOut">
              <a:rPr lang="es-ES_tradnl" smtClean="0"/>
              <a:t>03/06/2020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88CFB2-EC29-430E-A687-703AB6854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03A330-E269-4260-BE99-335CAB185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815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susfilm.org/watch/reflections-of-hope.html/reflections-of-hope-jesus-our-compassionate-provider/spanish-latin-american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676E9E-C9A6-4DFB-A040-30E4CEC78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" b="16911"/>
          <a:stretch/>
        </p:blipFill>
        <p:spPr>
          <a:xfrm>
            <a:off x="5546151" y="976704"/>
            <a:ext cx="5330397" cy="37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1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Vivir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8747"/>
            <a:ext cx="10515600" cy="3808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1 Pedro 5:7 - Mateo 6:31-34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En estos versículos, ¿qué es lo que Dios pide que hagamos?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¿Qué crees que significa, “buscar primero el Reino de Dios y su justicia”?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¿Cuáles son algunas formas prácticas de aplicar estas verdades en tu vida?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Decir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8747"/>
            <a:ext cx="10515600" cy="3808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1 Pedro 5:7 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¿Cómo podemos echar nuestra ansiedad y carga en Dios?</a:t>
            </a:r>
          </a:p>
        </p:txBody>
      </p:sp>
    </p:spTree>
    <p:extLst>
      <p:ext uri="{BB962C8B-B14F-4D97-AF65-F5344CB8AC3E}">
        <p14:creationId xmlns:p14="http://schemas.microsoft.com/office/powerpoint/2010/main" val="8729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Dime más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1171"/>
            <a:ext cx="10515600" cy="3808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En la Biblia, “echar” se refiere a poner físicamente una carga en un animal como por ejemplo un burro o un buey. 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Jesús nos invita literalmente a “echar” nuestras cargas y ansiedades sobre Él.</a:t>
            </a:r>
          </a:p>
        </p:txBody>
      </p:sp>
    </p:spTree>
    <p:extLst>
      <p:ext uri="{BB962C8B-B14F-4D97-AF65-F5344CB8AC3E}">
        <p14:creationId xmlns:p14="http://schemas.microsoft.com/office/powerpoint/2010/main" val="1187725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Desafío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1060373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¿Tienes algo que necesites “echar” sobre Dios?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Profundizando: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Comprométete a : 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Pedirle a Dios que te provea en las áreas más críticas de tu vida. Comparte la siguiente semana lo que ha ocurrido en respuesta a tus oraciones.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Memorizar 1 Pedro 5:7.</a:t>
            </a:r>
          </a:p>
        </p:txBody>
      </p:sp>
    </p:spTree>
    <p:extLst>
      <p:ext uri="{BB962C8B-B14F-4D97-AF65-F5344CB8AC3E}">
        <p14:creationId xmlns:p14="http://schemas.microsoft.com/office/powerpoint/2010/main" val="40634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7409D-F61E-45B9-BC46-D6C42936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Próxima reunión :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3960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B90117-8800-41FC-93E5-32AF2019A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514" y="1632408"/>
            <a:ext cx="4372971" cy="30685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24E15D-9D1E-439B-88E3-132C5777C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66683"/>
            <a:ext cx="9144000" cy="2387600"/>
          </a:xfrm>
        </p:spPr>
        <p:txBody>
          <a:bodyPr>
            <a:normAutofit/>
          </a:bodyPr>
          <a:lstStyle/>
          <a:p>
            <a:r>
              <a:rPr lang="es-ES_tradnl" sz="3600" b="1" dirty="0">
                <a:solidFill>
                  <a:srgbClr val="5C4511"/>
                </a:solidFill>
                <a:latin typeface="Papyrus" panose="03070502060502030205" pitchFamily="66" charset="0"/>
              </a:rPr>
              <a:t>Jesús, nuestro compasivo proveedor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DF4130-8F09-4CC6-BCB8-307AF2543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5688"/>
            <a:ext cx="9144000" cy="1655762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rgbClr val="5C4511"/>
                </a:solidFill>
                <a:latin typeface="Bahnschrift Light" panose="020B0502040204020203" pitchFamily="34" charset="0"/>
              </a:rPr>
              <a:t>La viuda de Naín: </a:t>
            </a:r>
            <a:r>
              <a:rPr lang="es-MX" sz="2800" i="1" dirty="0">
                <a:solidFill>
                  <a:srgbClr val="5C4511"/>
                </a:solidFill>
                <a:latin typeface="Bahnschrift Light" panose="020B0502040204020203" pitchFamily="34" charset="0"/>
              </a:rPr>
              <a:t>¿ÉL cuidará de mí?</a:t>
            </a:r>
            <a:endParaRPr lang="es-ES_tradnl" sz="2800" i="1" dirty="0">
              <a:solidFill>
                <a:srgbClr val="5C451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26" name="Picture 2" descr="Etiqueta de doodle horizontal - Descargar PNG/SVG transparente">
            <a:extLst>
              <a:ext uri="{FF2B5EF4-FFF2-40B4-BE49-F238E27FC236}">
                <a16:creationId xmlns:a16="http://schemas.microsoft.com/office/drawing/2014/main" id="{7A0CF8FB-AFF8-4DB7-980B-B42BD851C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1" y="-725448"/>
            <a:ext cx="3823387" cy="3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713B05-6022-42B8-A6F2-F68EAC076423}"/>
              </a:ext>
            </a:extLst>
          </p:cNvPr>
          <p:cNvSpPr txBox="1"/>
          <p:nvPr/>
        </p:nvSpPr>
        <p:spPr>
          <a:xfrm>
            <a:off x="742622" y="607239"/>
            <a:ext cx="3373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rgbClr val="5C4511"/>
                </a:solidFill>
                <a:latin typeface="Papyrus" panose="03070502060502030205" pitchFamily="66" charset="0"/>
              </a:rPr>
              <a:t>Sesión cinco</a:t>
            </a:r>
            <a:endParaRPr lang="es-ES_tradnl" sz="4400" dirty="0">
              <a:solidFill>
                <a:srgbClr val="5C451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4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Compartir :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¿Qué lucha le confiaste a Dios esta semana? ¿Hay alguien dispuesta a contarnos su experiencia?. 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Compartir el versículo de Memoria Hebreos 12:1-2 </a:t>
            </a:r>
          </a:p>
        </p:txBody>
      </p:sp>
    </p:spTree>
    <p:extLst>
      <p:ext uri="{BB962C8B-B14F-4D97-AF65-F5344CB8AC3E}">
        <p14:creationId xmlns:p14="http://schemas.microsoft.com/office/powerpoint/2010/main" val="57742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Ver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Vamos a recordar el segmento de la historia que estudiaremos el día de hoy, mientras lo ves piensa en estas preguntas :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i="1" dirty="0">
                <a:latin typeface="Bahnschrift Light" panose="020B0502040204020203" pitchFamily="34" charset="0"/>
              </a:rPr>
              <a:t>¿Qué te llamó más la atención? y ¿Por qué?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</p:txBody>
      </p:sp>
      <p:pic>
        <p:nvPicPr>
          <p:cNvPr id="5" name="Imagen 4" descr="Imagen que contiene dibujo&#10;&#10;Descripción generada automáticamente">
            <a:hlinkClick r:id="rId3"/>
            <a:extLst>
              <a:ext uri="{FF2B5EF4-FFF2-40B4-BE49-F238E27FC236}">
                <a16:creationId xmlns:a16="http://schemas.microsoft.com/office/drawing/2014/main" id="{56108B5E-81B0-4AFC-A322-61433198BD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94" y="4652413"/>
            <a:ext cx="1283211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5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Sabías que…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Primero, al joven muerto e hijo de la viuda lo llevaban en un ataúd abierto (v.14). </a:t>
            </a: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Segundo, cuando Jesús le dijo, "Joven, Yo te digo, levántate” (v.14), él se levantó y empezó a hablar inmediatamente. No hubo necesidad de “quitarle” vendas ya que no tenía ninguna. Por el ataúd abierto y la falta de vendas, podemos asumir que lo llevaban a una fosa común. Claramente, la viuda era muy pobre. </a:t>
            </a: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Bajo la ley Mosaica, prácticamente no había disposiciones especiales para las viudas porque el hijo mayor que heredaba o compartía una propiedad, tenía la obligación de proveer para ella. </a:t>
            </a:r>
          </a:p>
        </p:txBody>
      </p:sp>
      <p:pic>
        <p:nvPicPr>
          <p:cNvPr id="4" name="Picture 2" descr="Etiqueta de doodle horizontal - Descargar PNG/SVG transparente">
            <a:extLst>
              <a:ext uri="{FF2B5EF4-FFF2-40B4-BE49-F238E27FC236}">
                <a16:creationId xmlns:a16="http://schemas.microsoft.com/office/drawing/2014/main" id="{72CFCEB8-0FDD-4379-BF55-43432A35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2" y="-259192"/>
            <a:ext cx="3507737" cy="3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Saber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8410"/>
            <a:ext cx="10515600" cy="3808336"/>
          </a:xfrm>
        </p:spPr>
        <p:txBody>
          <a:bodyPr>
            <a:normAutofit/>
          </a:bodyPr>
          <a:lstStyle/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¿Cuál era la necesidad de esta mujer cuando vio a Jesús?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¿Cómo le respondió Jesús y cómo proveyó para ella en esa situación?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¿Qué significó para la viuda que Jesús resucitara a su hijo?</a:t>
            </a:r>
          </a:p>
        </p:txBody>
      </p:sp>
    </p:spTree>
    <p:extLst>
      <p:ext uri="{BB962C8B-B14F-4D97-AF65-F5344CB8AC3E}">
        <p14:creationId xmlns:p14="http://schemas.microsoft.com/office/powerpoint/2010/main" val="22390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Saber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Salmo 68:5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¿Qué nos dice este pasaje acerca del carácter de Dios?</a:t>
            </a:r>
          </a:p>
        </p:txBody>
      </p:sp>
    </p:spTree>
    <p:extLst>
      <p:ext uri="{BB962C8B-B14F-4D97-AF65-F5344CB8AC3E}">
        <p14:creationId xmlns:p14="http://schemas.microsoft.com/office/powerpoint/2010/main" val="355209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Vivir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2662"/>
            <a:ext cx="10515600" cy="3808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Como la viuda de esta historia, todos experimentamos circunstancias que parecen abrumadoras. Podemos perder la esperanza, sentirnos perdidos, tristes, ansiosos, deprimidos e inclusive desanimados.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53975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¿Estás luchando con algo ahora mismo?</a:t>
            </a:r>
          </a:p>
        </p:txBody>
      </p:sp>
      <p:pic>
        <p:nvPicPr>
          <p:cNvPr id="4" name="Gráfico 3" descr="Corazón">
            <a:extLst>
              <a:ext uri="{FF2B5EF4-FFF2-40B4-BE49-F238E27FC236}">
                <a16:creationId xmlns:a16="http://schemas.microsoft.com/office/drawing/2014/main" id="{72AA1554-A4B3-44F8-B0F4-2EF87756F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100" y="3568369"/>
            <a:ext cx="528403" cy="5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Vivir  :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8747"/>
            <a:ext cx="10515600" cy="3808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Filipenses 4:6-7, 19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¿Cuáles son las necesidades que incluye la palabra “todas” en estos versículos?</a:t>
            </a: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¿Qué es lo que Dios promete que hará?</a:t>
            </a: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Ya que la promesa de Dios es proveer para todas nuestras necesidades, ¿qué necesitamos hacer?</a:t>
            </a:r>
          </a:p>
          <a:p>
            <a:pPr algn="just"/>
            <a:r>
              <a:rPr lang="es-MX" sz="2400" dirty="0">
                <a:latin typeface="Bahnschrift Light" panose="020B0502040204020203" pitchFamily="34" charset="0"/>
              </a:rPr>
              <a:t>Cuando parece que Dios no conoce nuestras necesidades inmediatamente, ¿podemos confiar en Él?</a:t>
            </a:r>
          </a:p>
          <a:p>
            <a:pPr algn="just"/>
            <a:endParaRPr lang="es-MX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1327</Words>
  <Application>Microsoft Office PowerPoint</Application>
  <PresentationFormat>Panorámica</PresentationFormat>
  <Paragraphs>124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Bahnschrift Light</vt:lpstr>
      <vt:lpstr>Calibri</vt:lpstr>
      <vt:lpstr>Calibri Light</vt:lpstr>
      <vt:lpstr>Papyrus</vt:lpstr>
      <vt:lpstr>Diseño personalizado</vt:lpstr>
      <vt:lpstr>Tema de Office</vt:lpstr>
      <vt:lpstr>1_Diseño personalizado</vt:lpstr>
      <vt:lpstr>Presentación de PowerPoint</vt:lpstr>
      <vt:lpstr>Jesús, nuestro compasivo proveedor</vt:lpstr>
      <vt:lpstr>Compartir :</vt:lpstr>
      <vt:lpstr>Ver</vt:lpstr>
      <vt:lpstr>Sabías que…</vt:lpstr>
      <vt:lpstr>Saber : </vt:lpstr>
      <vt:lpstr>Saber : </vt:lpstr>
      <vt:lpstr>Vivir : </vt:lpstr>
      <vt:lpstr>Vivir  : </vt:lpstr>
      <vt:lpstr>Vivir  : </vt:lpstr>
      <vt:lpstr>Decir  : </vt:lpstr>
      <vt:lpstr>Dime más  : </vt:lpstr>
      <vt:lpstr>Desafío</vt:lpstr>
      <vt:lpstr>Profundizando:</vt:lpstr>
      <vt:lpstr>Próxima reunión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Anabell Alvarado</dc:creator>
  <cp:lastModifiedBy>Anabell Alvarado</cp:lastModifiedBy>
  <cp:revision>60</cp:revision>
  <dcterms:created xsi:type="dcterms:W3CDTF">2020-05-15T06:40:48Z</dcterms:created>
  <dcterms:modified xsi:type="dcterms:W3CDTF">2020-06-03T23:13:05Z</dcterms:modified>
</cp:coreProperties>
</file>