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24"/>
  </p:notesMasterIdLst>
  <p:handoutMasterIdLst>
    <p:handoutMasterId r:id="rId25"/>
  </p:handoutMasterIdLst>
  <p:sldIdLst>
    <p:sldId id="266" r:id="rId4"/>
    <p:sldId id="256" r:id="rId5"/>
    <p:sldId id="257" r:id="rId6"/>
    <p:sldId id="258" r:id="rId7"/>
    <p:sldId id="261" r:id="rId8"/>
    <p:sldId id="260" r:id="rId9"/>
    <p:sldId id="262" r:id="rId10"/>
    <p:sldId id="269" r:id="rId11"/>
    <p:sldId id="263" r:id="rId12"/>
    <p:sldId id="264" r:id="rId13"/>
    <p:sldId id="272" r:id="rId14"/>
    <p:sldId id="271" r:id="rId15"/>
    <p:sldId id="270" r:id="rId16"/>
    <p:sldId id="265" r:id="rId17"/>
    <p:sldId id="273" r:id="rId18"/>
    <p:sldId id="274" r:id="rId19"/>
    <p:sldId id="276" r:id="rId20"/>
    <p:sldId id="277" r:id="rId21"/>
    <p:sldId id="268" r:id="rId22"/>
    <p:sldId id="267" r:id="rId23"/>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03B7FEA4-A06B-46BA-8BB6-E1541E24521D}">
          <p14:sldIdLst>
            <p14:sldId id="266"/>
            <p14:sldId id="256"/>
            <p14:sldId id="257"/>
            <p14:sldId id="258"/>
            <p14:sldId id="261"/>
            <p14:sldId id="260"/>
            <p14:sldId id="262"/>
            <p14:sldId id="269"/>
            <p14:sldId id="263"/>
            <p14:sldId id="264"/>
            <p14:sldId id="272"/>
            <p14:sldId id="271"/>
            <p14:sldId id="270"/>
            <p14:sldId id="265"/>
            <p14:sldId id="273"/>
            <p14:sldId id="274"/>
            <p14:sldId id="276"/>
            <p14:sldId id="277"/>
            <p14:sldId id="268"/>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45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7" autoAdjust="0"/>
    <p:restoredTop sz="64724" autoAdjust="0"/>
  </p:normalViewPr>
  <p:slideViewPr>
    <p:cSldViewPr snapToGrid="0">
      <p:cViewPr varScale="1">
        <p:scale>
          <a:sx n="54" d="100"/>
          <a:sy n="54" d="100"/>
        </p:scale>
        <p:origin x="1644" y="72"/>
      </p:cViewPr>
      <p:guideLst/>
    </p:cSldViewPr>
  </p:slideViewPr>
  <p:notesTextViewPr>
    <p:cViewPr>
      <p:scale>
        <a:sx n="1" d="1"/>
        <a:sy n="1" d="1"/>
      </p:scale>
      <p:origin x="0" y="0"/>
    </p:cViewPr>
  </p:notesTextViewPr>
  <p:notesViewPr>
    <p:cSldViewPr snapToGrid="0">
      <p:cViewPr varScale="1">
        <p:scale>
          <a:sx n="66" d="100"/>
          <a:sy n="66" d="100"/>
        </p:scale>
        <p:origin x="2772"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ABC7669-6513-4E35-84D0-939090D9BF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a:extLst>
              <a:ext uri="{FF2B5EF4-FFF2-40B4-BE49-F238E27FC236}">
                <a16:creationId xmlns:a16="http://schemas.microsoft.com/office/drawing/2014/main" id="{37677D01-E218-48F4-BB6C-D8C10D4F68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3C94EE-6747-4BF9-A5B6-BEF2E430D1F6}" type="datetimeFigureOut">
              <a:rPr lang="es-ES_tradnl" smtClean="0"/>
              <a:t>07/07/2020</a:t>
            </a:fld>
            <a:endParaRPr lang="es-ES_tradnl"/>
          </a:p>
        </p:txBody>
      </p:sp>
      <p:sp>
        <p:nvSpPr>
          <p:cNvPr id="4" name="Marcador de pie de página 3">
            <a:extLst>
              <a:ext uri="{FF2B5EF4-FFF2-40B4-BE49-F238E27FC236}">
                <a16:creationId xmlns:a16="http://schemas.microsoft.com/office/drawing/2014/main" id="{A8430C88-728B-4BBF-9846-7318199A70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a:extLst>
              <a:ext uri="{FF2B5EF4-FFF2-40B4-BE49-F238E27FC236}">
                <a16:creationId xmlns:a16="http://schemas.microsoft.com/office/drawing/2014/main" id="{A7FC4F03-774F-49CC-A130-F028A11BA3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3B01AB-E70D-4614-B4ED-2DFA9A62FAF7}" type="slidenum">
              <a:rPr lang="es-ES_tradnl" smtClean="0"/>
              <a:t>‹Nº›</a:t>
            </a:fld>
            <a:endParaRPr lang="es-ES_tradnl"/>
          </a:p>
        </p:txBody>
      </p:sp>
    </p:spTree>
    <p:extLst>
      <p:ext uri="{BB962C8B-B14F-4D97-AF65-F5344CB8AC3E}">
        <p14:creationId xmlns:p14="http://schemas.microsoft.com/office/powerpoint/2010/main" val="3279406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E93E6D-5FA2-48EB-B4BA-D55EE14E64FD}" type="datetimeFigureOut">
              <a:rPr lang="es-ES_tradnl" smtClean="0"/>
              <a:t>07/07/2020</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C3457-03C7-48E4-976C-585510F8EE1C}" type="slidenum">
              <a:rPr lang="es-ES_tradnl" smtClean="0"/>
              <a:t>‹Nº›</a:t>
            </a:fld>
            <a:endParaRPr lang="es-ES_tradnl"/>
          </a:p>
        </p:txBody>
      </p:sp>
    </p:spTree>
    <p:extLst>
      <p:ext uri="{BB962C8B-B14F-4D97-AF65-F5344CB8AC3E}">
        <p14:creationId xmlns:p14="http://schemas.microsoft.com/office/powerpoint/2010/main" val="2137927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godtoolsapp.co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knowgod.com/es/kgp"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jesusfilm.org/watch/reflections-of-hope.html/reflections-of-hope-jesus-our-power-for-living/spanish-latin-american.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Bienvenida y Oración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Si consideras necesario puedes repasar la reglas del grupo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s-ES_tradnl"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a:t>
            </a:fld>
            <a:endParaRPr lang="es-ES_tradnl"/>
          </a:p>
        </p:txBody>
      </p:sp>
    </p:spTree>
    <p:extLst>
      <p:ext uri="{BB962C8B-B14F-4D97-AF65-F5344CB8AC3E}">
        <p14:creationId xmlns:p14="http://schemas.microsoft.com/office/powerpoint/2010/main" val="3810929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Transición : “</a:t>
            </a:r>
            <a:r>
              <a:rPr lang="es-MX" sz="1200" b="0" i="1" dirty="0">
                <a:latin typeface="Bahnschrift Light" panose="020B0502040204020203" pitchFamily="34" charset="0"/>
              </a:rPr>
              <a:t>Qué nos dice la Biblia acerca de estas personas?”</a:t>
            </a:r>
            <a:r>
              <a:rPr lang="es-MX" sz="1200" b="1" i="1" dirty="0">
                <a:latin typeface="Bahnschrift Light" panose="020B0502040204020203" pitchFamily="34" charset="0"/>
              </a:rPr>
              <a:t> , puedes leerlo tu o pedirle con tiempo a una participante que lo busque y lo lea ,  </a:t>
            </a:r>
            <a:r>
              <a:rPr lang="es-MX" sz="1200" b="0" i="0" dirty="0">
                <a:latin typeface="Bahnschrift Light" panose="020B0502040204020203" pitchFamily="34" charset="0"/>
              </a:rPr>
              <a:t>1 Corintios 2:14 dice: 14 “Pero el hombre natural no percibe las cosas que son del Espíritu de Dios, porque para él son locura, y no las puede entender, porque se han de discernir espiritualmente”. (Reina Valera 1960)”.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0" dirty="0">
                <a:latin typeface="Bahnschrift Light" panose="020B0502040204020203" pitchFamily="34" charset="0"/>
              </a:rPr>
              <a:t>Transición 2</a:t>
            </a:r>
            <a:r>
              <a:rPr lang="es-MX" sz="1200" b="0" i="0" dirty="0">
                <a:latin typeface="Bahnschrift Light" panose="020B0502040204020203" pitchFamily="34" charset="0"/>
              </a:rPr>
              <a:t> : “El siguiente gráfico describe perfectamente a una vida dirigida por el YO (persona natural)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s-MX" sz="1200" b="0" i="0" dirty="0">
                <a:latin typeface="Bahnschrift Light" panose="020B0502040204020203" pitchFamily="34" charset="0"/>
              </a:rPr>
              <a:t>Yo – el YO está en el trono.</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s-MX" sz="1200" b="0" i="0" dirty="0">
                <a:latin typeface="Bahnschrift Light" panose="020B0502040204020203" pitchFamily="34" charset="0"/>
              </a:rPr>
              <a:t>† – Cristo está fuera de la vida.</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s-MX" sz="1200" b="0" i="0" dirty="0">
                <a:latin typeface="Bahnschrift Light" panose="020B0502040204020203" pitchFamily="34" charset="0"/>
              </a:rPr>
              <a:t>● – Los intereses son dirigidos por el YO, y a menudo trae como resultado discordia y frustración.</a:t>
            </a: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10</a:t>
            </a:fld>
            <a:endParaRPr lang="es-ES_tradnl"/>
          </a:p>
        </p:txBody>
      </p:sp>
    </p:spTree>
    <p:extLst>
      <p:ext uri="{BB962C8B-B14F-4D97-AF65-F5344CB8AC3E}">
        <p14:creationId xmlns:p14="http://schemas.microsoft.com/office/powerpoint/2010/main" val="19874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Transición : “</a:t>
            </a:r>
            <a:r>
              <a:rPr lang="es-MX" sz="1200" b="0" i="1" dirty="0">
                <a:latin typeface="Bahnschrift Light" panose="020B0502040204020203" pitchFamily="34" charset="0"/>
              </a:rPr>
              <a:t>Qué nos dice la Biblia acerca de estas personas?”</a:t>
            </a:r>
            <a:r>
              <a:rPr lang="es-MX" sz="1200" b="1" i="1" dirty="0">
                <a:latin typeface="Bahnschrift Light" panose="020B0502040204020203" pitchFamily="34" charset="0"/>
              </a:rPr>
              <a:t> , puedes leerlo tu o pedirle con tiempo a una participante que lo busque y lo lea , </a:t>
            </a:r>
            <a:r>
              <a:rPr lang="es-MX" sz="1200" b="0" i="0" dirty="0">
                <a:latin typeface="Bahnschrift Light" panose="020B0502040204020203" pitchFamily="34" charset="0"/>
              </a:rPr>
              <a:t>1 Corintios 2:15 dice: 15“En cambio el espiritual juzga todas las cosas; pero él no es juzgado por nadie”. (Reina Valera 1960).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0" dirty="0">
                <a:latin typeface="Bahnschrift Light" panose="020B0502040204020203" pitchFamily="34" charset="0"/>
              </a:rPr>
              <a:t>Transición 2</a:t>
            </a:r>
            <a:r>
              <a:rPr lang="es-MX" sz="1200" b="0" i="0" dirty="0">
                <a:latin typeface="Bahnschrift Light" panose="020B0502040204020203" pitchFamily="34" charset="0"/>
              </a:rPr>
              <a:t> : “El siguiente gráfico describe perfectamente a una vida dirigida por Cristo (persona espiritual):</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s-MX" sz="1200" b="0" i="0" dirty="0">
                <a:latin typeface="Bahnschrift Light" panose="020B0502040204020203" pitchFamily="34" charset="0"/>
              </a:rPr>
              <a:t>† – Cristo está en el trono y controla la vida.</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s-MX" sz="1200" b="0" i="0" dirty="0">
                <a:latin typeface="Bahnschrift Light" panose="020B0502040204020203" pitchFamily="34" charset="0"/>
              </a:rPr>
              <a:t>Yo – el YO está rindiéndose ante Cristo.</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s-MX" sz="1200" b="0" i="0" dirty="0">
                <a:latin typeface="Bahnschrift Light" panose="020B0502040204020203" pitchFamily="34" charset="0"/>
              </a:rPr>
              <a:t>● – Los intereses son dirigidos por Cristo, dando como resultado armonía con el plan de Dios.</a:t>
            </a: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11</a:t>
            </a:fld>
            <a:endParaRPr lang="es-ES_tradnl"/>
          </a:p>
        </p:txBody>
      </p:sp>
    </p:spTree>
    <p:extLst>
      <p:ext uri="{BB962C8B-B14F-4D97-AF65-F5344CB8AC3E}">
        <p14:creationId xmlns:p14="http://schemas.microsoft.com/office/powerpoint/2010/main" val="620622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Transición : “</a:t>
            </a:r>
            <a:r>
              <a:rPr lang="es-MX" sz="1200" b="0" i="1" dirty="0">
                <a:latin typeface="Bahnschrift Light" panose="020B0502040204020203" pitchFamily="34" charset="0"/>
              </a:rPr>
              <a:t>Qué nos dice la Biblia acerca de estas personas?”</a:t>
            </a:r>
            <a:r>
              <a:rPr lang="es-MX" sz="1200" b="1" i="1" dirty="0">
                <a:latin typeface="Bahnschrift Light" panose="020B0502040204020203" pitchFamily="34" charset="0"/>
              </a:rPr>
              <a:t> , puedes leerlo tu o pedirle con tiempo a una participante que lo busque y lo lea , </a:t>
            </a:r>
            <a:r>
              <a:rPr lang="es-MX" sz="1200" b="0" i="0" dirty="0">
                <a:latin typeface="Bahnschrift Light" panose="020B0502040204020203" pitchFamily="34" charset="0"/>
              </a:rPr>
              <a:t>Corintios 3:1 dice: 1 “De manera que yo, hermanos, no pude hablaros como a espirituales, sino como a carnales, como a niños en Cristo”. (Reina Valera 1960).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0" dirty="0">
                <a:latin typeface="Bahnschrift Light" panose="020B0502040204020203" pitchFamily="34" charset="0"/>
              </a:rPr>
              <a:t>Transición 2</a:t>
            </a:r>
            <a:r>
              <a:rPr lang="es-MX" sz="1200" b="0" i="0" dirty="0">
                <a:latin typeface="Bahnschrift Light" panose="020B0502040204020203" pitchFamily="34" charset="0"/>
              </a:rPr>
              <a:t> : “El siguiente gráfico describe perfectamente a una vida dirigida por el YO (persona natural)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s-MX" sz="1200" b="0" i="0" dirty="0">
                <a:latin typeface="Bahnschrift Light" panose="020B0502040204020203" pitchFamily="34" charset="0"/>
              </a:rPr>
              <a:t>Yo – el YO está en el trono.</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s-MX" sz="1200" b="0" i="0" dirty="0">
                <a:latin typeface="Bahnschrift Light" panose="020B0502040204020203" pitchFamily="34" charset="0"/>
              </a:rPr>
              <a:t>• † – Cristo está fuera de la vida.</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s-MX" sz="1200" b="0" i="0" dirty="0">
                <a:latin typeface="Bahnschrift Light" panose="020B0502040204020203" pitchFamily="34" charset="0"/>
              </a:rPr>
              <a:t>• ● – Los intereses son dirigidos por el YO, y a menudo trae como resultado discordia y frustración.</a:t>
            </a: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12</a:t>
            </a:fld>
            <a:endParaRPr lang="es-ES_tradnl"/>
          </a:p>
        </p:txBody>
      </p:sp>
    </p:spTree>
    <p:extLst>
      <p:ext uri="{BB962C8B-B14F-4D97-AF65-F5344CB8AC3E}">
        <p14:creationId xmlns:p14="http://schemas.microsoft.com/office/powerpoint/2010/main" val="619965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a:t>
            </a:r>
          </a:p>
          <a:p>
            <a:pPr marL="228600" indent="-228600">
              <a:buFont typeface="+mj-lt"/>
              <a:buAutoNum type="arabicPeriod"/>
            </a:pPr>
            <a:r>
              <a:rPr lang="es-MX" b="1" dirty="0"/>
              <a:t>Transición 1</a:t>
            </a:r>
            <a:r>
              <a:rPr lang="es-MX" b="1" i="0" dirty="0"/>
              <a:t>: </a:t>
            </a:r>
            <a:r>
              <a:rPr lang="es-MX" b="0" i="1" dirty="0"/>
              <a:t>“Entonces… cuáles eran los 3 tipos de personas? </a:t>
            </a:r>
          </a:p>
          <a:p>
            <a:pPr marL="228600" indent="-228600">
              <a:buFont typeface="+mj-lt"/>
              <a:buAutoNum type="arabicPeriod"/>
            </a:pPr>
            <a:r>
              <a:rPr lang="es-MX" sz="1200" b="1" i="1" dirty="0">
                <a:latin typeface="Bahnschrift Light" panose="020B0502040204020203" pitchFamily="34" charset="0"/>
              </a:rPr>
              <a:t>Presenta los símbolos y dales tiempo para reflexionar y contestar las siguientes preguntas, recuerda </a:t>
            </a:r>
            <a:r>
              <a:rPr lang="es-MX" b="1" dirty="0"/>
              <a:t>cuando en una pregunta esté el símbolo de  </a:t>
            </a:r>
            <a:r>
              <a:rPr lang="es-MX" b="1" dirty="0">
                <a:sym typeface="Symbol" panose="05050102010706020507" pitchFamily="18" charset="2"/>
              </a:rPr>
              <a:t> es una pregunta personal.</a:t>
            </a:r>
            <a:endParaRPr lang="es-MX" sz="1200" b="1" i="0" dirty="0">
              <a:latin typeface="Bahnschrift Light" panose="020B0502040204020203" pitchFamily="34" charset="0"/>
            </a:endParaRP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13</a:t>
            </a:fld>
            <a:endParaRPr lang="es-ES_tradnl"/>
          </a:p>
        </p:txBody>
      </p:sp>
    </p:spTree>
    <p:extLst>
      <p:ext uri="{BB962C8B-B14F-4D97-AF65-F5344CB8AC3E}">
        <p14:creationId xmlns:p14="http://schemas.microsoft.com/office/powerpoint/2010/main" val="3264443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1 :  </a:t>
            </a:r>
            <a:r>
              <a:rPr lang="es-MX" sz="1200" i="1" dirty="0">
                <a:latin typeface="Bahnschrift Light" panose="020B0502040204020203" pitchFamily="34" charset="0"/>
              </a:rPr>
              <a:t>“</a:t>
            </a:r>
            <a:r>
              <a:rPr lang="es-MX" sz="1200" dirty="0">
                <a:latin typeface="Bahnschrift Light" panose="020B0502040204020203" pitchFamily="34" charset="0"/>
              </a:rPr>
              <a:t>La mayoría de las personas quieren ser dirigidas por el Espíritu Santo, En la Biblia, vemos a Dios representado en tres personas distintas: el Padre, el Hijo y el Espíritu Santo.”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2 : “</a:t>
            </a:r>
            <a:r>
              <a:rPr lang="es-MX" sz="1200" dirty="0">
                <a:latin typeface="Bahnschrift Light" panose="020B0502040204020203" pitchFamily="34" charset="0"/>
              </a:rPr>
              <a:t>Elegimos ser llenos (dirigidos por su poder) por el Espíritu Santo a través de la fe día a día y momento a momento. Esta es la diferencia entre la persona espiritual y la persona carnal.</a:t>
            </a: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14</a:t>
            </a:fld>
            <a:endParaRPr lang="es-ES_tradnl"/>
          </a:p>
        </p:txBody>
      </p:sp>
    </p:spTree>
    <p:extLst>
      <p:ext uri="{BB962C8B-B14F-4D97-AF65-F5344CB8AC3E}">
        <p14:creationId xmlns:p14="http://schemas.microsoft.com/office/powerpoint/2010/main" val="3408803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puedes leerlo tu o pedirle con tiempo a una participante que lo busque y lo lea </a:t>
            </a:r>
            <a:r>
              <a:rPr lang="es-MX" sz="1200" b="0" i="1" dirty="0">
                <a:latin typeface="Bahnschrift Light" panose="020B0502040204020203" pitchFamily="34" charset="0"/>
              </a:rPr>
              <a:t>Efesios 5:18 dice: 18 “No se emborrachen con vino, que lleva al desenfreno. Al contrario, sean llenos del Espíritu”. (NVI)</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0" dirty="0">
                <a:latin typeface="Bahnschrift Light" panose="020B0502040204020203" pitchFamily="34" charset="0"/>
              </a:rPr>
              <a:t>Transición : </a:t>
            </a:r>
            <a:r>
              <a:rPr lang="es-MX" sz="1200" i="1" dirty="0">
                <a:latin typeface="Bahnschrift Light" panose="020B0502040204020203" pitchFamily="34" charset="0"/>
              </a:rPr>
              <a:t>“Sabemos que ser llenos del Espíritu Santo es la voluntad de Dios para nosotros porque Él nos manda esto. Tenemos una promesa de Dios en..” </a:t>
            </a:r>
            <a:endParaRPr lang="es-MX" sz="1200" dirty="0">
              <a:latin typeface="Bahnschrift Light" panose="020B0502040204020203"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puedes leerlo tu o pedirle con tiempo a una participante que lo busque y lo lea, </a:t>
            </a:r>
            <a:r>
              <a:rPr lang="es-MX" sz="1200" dirty="0">
                <a:latin typeface="Bahnschrift Light" panose="020B0502040204020203" pitchFamily="34" charset="0"/>
              </a:rPr>
              <a:t>1 Juan 5:14-15 la cual dice: 14 “Esta es la confianza que tenemos al acercarnos a Dios: que, si pedimos conforme a su voluntad, él nos oye. 15 Y si sabemos que Dios oye todas nuestras oraciones, podemos estar seguro s de que ya tenemos lo que hemos pedido”. (NVI)</a:t>
            </a: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15</a:t>
            </a:fld>
            <a:endParaRPr lang="es-ES_tradnl"/>
          </a:p>
        </p:txBody>
      </p:sp>
    </p:spTree>
    <p:extLst>
      <p:ext uri="{BB962C8B-B14F-4D97-AF65-F5344CB8AC3E}">
        <p14:creationId xmlns:p14="http://schemas.microsoft.com/office/powerpoint/2010/main" val="1573083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puedes leerlo tu o pedirle con tiempo a una participante que lo busque y lo lea</a:t>
            </a:r>
            <a:endParaRPr lang="es-MX" sz="1200" dirty="0">
              <a:latin typeface="Bahnschrift Light" panose="020B0502040204020203" pitchFamily="34" charset="0"/>
            </a:endParaRP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16</a:t>
            </a:fld>
            <a:endParaRPr lang="es-ES_tradnl"/>
          </a:p>
        </p:txBody>
      </p:sp>
    </p:spTree>
    <p:extLst>
      <p:ext uri="{BB962C8B-B14F-4D97-AF65-F5344CB8AC3E}">
        <p14:creationId xmlns:p14="http://schemas.microsoft.com/office/powerpoint/2010/main" val="2048971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  </a:t>
            </a:r>
          </a:p>
          <a:p>
            <a:pPr marL="228600" indent="-228600">
              <a:buFont typeface="+mj-lt"/>
              <a:buAutoNum type="arabicPeriod"/>
            </a:pPr>
            <a:r>
              <a:rPr lang="es-MX" b="1" dirty="0"/>
              <a:t>Transición </a:t>
            </a:r>
            <a:r>
              <a:rPr lang="es-MX" b="1" i="1" dirty="0"/>
              <a:t>: </a:t>
            </a:r>
            <a:r>
              <a:rPr lang="es-MX" b="0" i="1" dirty="0"/>
              <a:t>“Así como María respondió por medio de la fe confiando a Dios su situación.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dirty="0">
                <a:latin typeface="Bahnschrift Light" panose="020B0502040204020203" pitchFamily="34" charset="0"/>
              </a:rPr>
              <a:t>Ahora toma tiempo para facilitar las preguntas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MX" b="0" i="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s-MX" b="0" i="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s-MX" b="1" i="0" dirty="0"/>
          </a:p>
          <a:p>
            <a:endParaRPr lang="es-MX" b="0" i="1"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17</a:t>
            </a:fld>
            <a:endParaRPr lang="es-ES_tradnl"/>
          </a:p>
        </p:txBody>
      </p:sp>
    </p:spTree>
    <p:extLst>
      <p:ext uri="{BB962C8B-B14F-4D97-AF65-F5344CB8AC3E}">
        <p14:creationId xmlns:p14="http://schemas.microsoft.com/office/powerpoint/2010/main" val="794796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i="1" dirty="0"/>
              <a:t>Transición </a:t>
            </a:r>
            <a:r>
              <a:rPr lang="es-MX" b="0" i="1" dirty="0"/>
              <a:t>: “Aprende más acerca de cómo el Espíritu Santo puede estar activo en tu vida. perdonado trae libertad de la culpa. Veamos que nos dice la Biblia”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i="0" dirty="0"/>
              <a:t>El folleto de ¿satisfecho? Lo encuentran en la app </a:t>
            </a:r>
            <a:r>
              <a:rPr lang="es-MX" b="0" i="0" dirty="0" err="1"/>
              <a:t>GodTools</a:t>
            </a:r>
            <a:r>
              <a:rPr lang="es-MX" b="0" i="0" dirty="0"/>
              <a:t> que usamos en la 1ra. Sesión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dirty="0" err="1">
                <a:latin typeface="Bahnschrift Light" panose="020B0502040204020203" pitchFamily="34" charset="0"/>
              </a:rPr>
              <a:t>GodTools</a:t>
            </a:r>
            <a:r>
              <a:rPr lang="es-MX" sz="1200" dirty="0">
                <a:latin typeface="Bahnschrift Light" panose="020B0502040204020203" pitchFamily="34" charset="0"/>
              </a:rPr>
              <a:t> : </a:t>
            </a:r>
            <a:r>
              <a:rPr lang="es-ES_tradnl" dirty="0">
                <a:hlinkClick r:id="rId3"/>
              </a:rPr>
              <a:t>https://godtoolsapp.com/</a:t>
            </a:r>
            <a:endParaRPr lang="es-MX" sz="1200" dirty="0">
              <a:latin typeface="Bahnschrift Light" panose="020B0502040204020203" pitchFamily="34" charset="0"/>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dirty="0">
                <a:latin typeface="Bahnschrift Light" panose="020B0502040204020203" pitchFamily="34" charset="0"/>
              </a:rPr>
              <a:t>Sitio Web : </a:t>
            </a:r>
            <a:r>
              <a:rPr lang="es-ES_tradnl" dirty="0">
                <a:hlinkClick r:id="rId4"/>
              </a:rPr>
              <a:t>https://knowgod.com/es/kgp</a:t>
            </a:r>
            <a:endParaRPr lang="es-MX" sz="1200" dirty="0">
              <a:latin typeface="Bahnschrift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MX" sz="1200" b="0" i="1" dirty="0">
              <a:latin typeface="Bahnschrift Light" panose="020B0502040204020203" pitchFamily="34" charset="0"/>
            </a:endParaRP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18</a:t>
            </a:fld>
            <a:endParaRPr lang="es-ES_tradnl"/>
          </a:p>
        </p:txBody>
      </p:sp>
    </p:spTree>
    <p:extLst>
      <p:ext uri="{BB962C8B-B14F-4D97-AF65-F5344CB8AC3E}">
        <p14:creationId xmlns:p14="http://schemas.microsoft.com/office/powerpoint/2010/main" val="1270324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i="1" dirty="0"/>
              <a:t>Transición </a:t>
            </a:r>
            <a:r>
              <a:rPr lang="es-MX" b="0" i="1" dirty="0"/>
              <a:t>: “Ahora que sabemos esas verdades te invitamos a la pongamos en práctica :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MX" b="0" i="1"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19</a:t>
            </a:fld>
            <a:endParaRPr lang="es-ES_tradnl"/>
          </a:p>
        </p:txBody>
      </p:sp>
    </p:spTree>
    <p:extLst>
      <p:ext uri="{BB962C8B-B14F-4D97-AF65-F5344CB8AC3E}">
        <p14:creationId xmlns:p14="http://schemas.microsoft.com/office/powerpoint/2010/main" val="1318979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 </a:t>
            </a:r>
          </a:p>
          <a:p>
            <a:r>
              <a:rPr lang="es-MX" dirty="0"/>
              <a:t>Materiales a usar : </a:t>
            </a:r>
          </a:p>
          <a:p>
            <a:pPr marL="228600" indent="-228600">
              <a:buFont typeface="+mj-lt"/>
              <a:buAutoNum type="arabicPeriod"/>
            </a:pPr>
            <a:r>
              <a:rPr lang="es-MX" dirty="0"/>
              <a:t>Segmento de la sesión :  descargado o directamente dando clic en el enlace que está en la día # 4</a:t>
            </a:r>
          </a:p>
          <a:p>
            <a:pPr marL="228600" indent="-228600">
              <a:buFont typeface="+mj-lt"/>
              <a:buAutoNum type="arabicPeriod"/>
            </a:pPr>
            <a:r>
              <a:rPr lang="es-MX" dirty="0"/>
              <a:t>Animar para que las participantes tengan dónde escribir sus respuestas, una libreta o cuaderno que usen durante toda las sesiones y así puedan apuntar lo que Dios está obrando en sus vidas.</a:t>
            </a:r>
            <a:endParaRPr lang="es-ES_tradnl" dirty="0"/>
          </a:p>
          <a:p>
            <a:endParaRPr lang="es-ES_tradnl"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2</a:t>
            </a:fld>
            <a:endParaRPr lang="es-ES_tradnl"/>
          </a:p>
        </p:txBody>
      </p:sp>
    </p:spTree>
    <p:extLst>
      <p:ext uri="{BB962C8B-B14F-4D97-AF65-F5344CB8AC3E}">
        <p14:creationId xmlns:p14="http://schemas.microsoft.com/office/powerpoint/2010/main" val="1642035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Termina en oración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Anímales a contar a alguien la historia de hoy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Recuérdales la fecha y hora de su próxima reunión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1"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20</a:t>
            </a:fld>
            <a:endParaRPr lang="es-ES_tradnl"/>
          </a:p>
        </p:txBody>
      </p:sp>
    </p:spTree>
    <p:extLst>
      <p:ext uri="{BB962C8B-B14F-4D97-AF65-F5344CB8AC3E}">
        <p14:creationId xmlns:p14="http://schemas.microsoft.com/office/powerpoint/2010/main" val="2486171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 </a:t>
            </a:r>
          </a:p>
          <a:p>
            <a:pPr marL="228600" indent="-228600">
              <a:buFont typeface="+mj-lt"/>
              <a:buAutoNum type="arabicPeriod"/>
            </a:pPr>
            <a:r>
              <a:rPr lang="es-MX" dirty="0"/>
              <a:t>Toma unos minutos para una rendición de cuentas, sobre la sesión pasada. </a:t>
            </a:r>
          </a:p>
          <a:p>
            <a:pPr marL="228600" indent="-228600">
              <a:buFont typeface="+mj-lt"/>
              <a:buAutoNum type="arabicPeriod"/>
            </a:pPr>
            <a:r>
              <a:rPr lang="es-MX" dirty="0"/>
              <a:t>Pregúntales si tuvieron la oportunidad de compartir la historia con alguien, diles que compartan.</a:t>
            </a:r>
          </a:p>
          <a:p>
            <a:pPr marL="228600" indent="-228600">
              <a:buFont typeface="+mj-lt"/>
              <a:buAutoNum type="arabicPeriod"/>
            </a:pPr>
            <a:r>
              <a:rPr lang="es-MX" dirty="0"/>
              <a:t>Pide a uno de los participantes decir de memoria 1 Juan 1:9</a:t>
            </a:r>
          </a:p>
          <a:p>
            <a:pPr marL="228600" indent="-228600">
              <a:buFont typeface="+mj-lt"/>
              <a:buAutoNum type="arabicPeriod"/>
            </a:pPr>
            <a:endParaRPr lang="es-MX" dirty="0"/>
          </a:p>
          <a:p>
            <a:endParaRPr lang="es-ES_tradnl"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3</a:t>
            </a:fld>
            <a:endParaRPr lang="es-ES_tradnl"/>
          </a:p>
        </p:txBody>
      </p:sp>
    </p:spTree>
    <p:extLst>
      <p:ext uri="{BB962C8B-B14F-4D97-AF65-F5344CB8AC3E}">
        <p14:creationId xmlns:p14="http://schemas.microsoft.com/office/powerpoint/2010/main" val="358565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a:t>
            </a:r>
            <a:r>
              <a:rPr lang="es-MX" b="0" dirty="0"/>
              <a:t>:  al dar </a:t>
            </a:r>
            <a:r>
              <a:rPr lang="es-MX" b="0" dirty="0" err="1"/>
              <a:t>click</a:t>
            </a:r>
            <a:r>
              <a:rPr lang="es-MX" b="0" dirty="0"/>
              <a:t> al logo de Jesús te llevara al sitio web donde está el segmento, otra forma es descargar el video en tu computador </a:t>
            </a:r>
            <a:r>
              <a:rPr lang="es-ES_tradnl" dirty="0">
                <a:hlinkClick r:id="rId3"/>
              </a:rPr>
              <a:t>https://www.jesusfilm.org/watch/reflections-of-hope.html/reflections-of-hope-jesus-our-power-for-living/spanish-latin-american.html</a:t>
            </a:r>
            <a:r>
              <a:rPr lang="es-ES_tradnl" dirty="0"/>
              <a:t>,  Luego de ver el video, compartan en las preguntas</a:t>
            </a: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4</a:t>
            </a:fld>
            <a:endParaRPr lang="es-ES_tradnl"/>
          </a:p>
        </p:txBody>
      </p:sp>
    </p:spTree>
    <p:extLst>
      <p:ext uri="{BB962C8B-B14F-4D97-AF65-F5344CB8AC3E}">
        <p14:creationId xmlns:p14="http://schemas.microsoft.com/office/powerpoint/2010/main" val="3687134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Puedes leerlo tu o pedirle con tiempo a una participante que lo busque y lo lea,</a:t>
            </a:r>
            <a:r>
              <a:rPr lang="es-MX" sz="1200" b="0" i="1" dirty="0">
                <a:latin typeface="Bahnschrift Light" panose="020B0502040204020203" pitchFamily="34" charset="0"/>
              </a:rPr>
              <a:t> </a:t>
            </a:r>
            <a:r>
              <a:rPr lang="es-MX" sz="1200" b="0" i="0" dirty="0">
                <a:latin typeface="Bahnschrift Light" panose="020B0502040204020203" pitchFamily="34" charset="0"/>
              </a:rPr>
              <a:t>Lucas 1:26-38</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2 </a:t>
            </a:r>
            <a:r>
              <a:rPr lang="es-MX" b="1" i="1" dirty="0"/>
              <a:t>: </a:t>
            </a:r>
            <a:r>
              <a:rPr lang="es-MX" b="0" i="1" dirty="0"/>
              <a:t>“María estaba realizando sus actividades cotidianas cuando el ángel Gabriel la encontró y le dijo que daría a luz a un bebé. Sabemos que es imposible tener un bebé sin haber tenido intimidad con un hombre. Cuando María le hizo esa pregunta a Gabriel, su respuesta fue: “no hay nada imposible para Dios”. Le explicó a María que para que esto pudiera suceder: “el Espíritu Santo vendría y el poder de Dios la cubriría”.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dirty="0">
                <a:latin typeface="Bahnschrift Light" panose="020B0502040204020203" pitchFamily="34" charset="0"/>
              </a:rPr>
              <a:t>Ahora toma tiempo para facilitar las preguntas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MX" b="0" i="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s-MX" b="0" i="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s-MX" b="1" i="0" dirty="0"/>
          </a:p>
          <a:p>
            <a:endParaRPr lang="es-MX" b="0" i="1"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5</a:t>
            </a:fld>
            <a:endParaRPr lang="es-ES_tradnl"/>
          </a:p>
        </p:txBody>
      </p:sp>
    </p:spTree>
    <p:extLst>
      <p:ext uri="{BB962C8B-B14F-4D97-AF65-F5344CB8AC3E}">
        <p14:creationId xmlns:p14="http://schemas.microsoft.com/office/powerpoint/2010/main" val="106935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a:t>
            </a:r>
            <a:r>
              <a:rPr lang="es-MX" b="0"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1 </a:t>
            </a:r>
            <a:r>
              <a:rPr lang="es-MX" b="1" i="1" dirty="0"/>
              <a:t>: </a:t>
            </a:r>
            <a:r>
              <a:rPr lang="es-MX" b="0" i="1" dirty="0"/>
              <a:t>“Veamos un dato de cómo en los tiempos de Jesús se debía manejar estas situaciones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Puedes leerlo tu o pedirle a una lo lea.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2 </a:t>
            </a:r>
            <a:r>
              <a:rPr lang="es-MX" b="1" i="1" dirty="0"/>
              <a:t>: </a:t>
            </a:r>
            <a:r>
              <a:rPr lang="es-MX" b="0" i="1" dirty="0"/>
              <a:t>“Su decisión de ser obediente demostró su fe, especialmente a la luz de las consecuencias que tendría que enfrentar.”</a:t>
            </a:r>
            <a:endParaRPr lang="es-MX"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b="1" i="1"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6</a:t>
            </a:fld>
            <a:endParaRPr lang="es-ES_tradnl"/>
          </a:p>
        </p:txBody>
      </p:sp>
    </p:spTree>
    <p:extLst>
      <p:ext uri="{BB962C8B-B14F-4D97-AF65-F5344CB8AC3E}">
        <p14:creationId xmlns:p14="http://schemas.microsoft.com/office/powerpoint/2010/main" val="3451068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171450" indent="-171450">
              <a:buFont typeface="Arial" panose="020B0604020202020204" pitchFamily="34" charset="0"/>
              <a:buChar char="•"/>
            </a:pPr>
            <a:r>
              <a:rPr lang="es-MX" sz="1200" b="1" i="1" dirty="0">
                <a:latin typeface="Bahnschrift Light" panose="020B0502040204020203" pitchFamily="34" charset="0"/>
              </a:rPr>
              <a:t>Puedes leerlo tu o pedirle a una lo lea.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b="1" dirty="0"/>
              <a:t>Transición </a:t>
            </a:r>
            <a:r>
              <a:rPr lang="es-MX" b="1" i="0" dirty="0"/>
              <a:t>: “</a:t>
            </a:r>
            <a:r>
              <a:rPr lang="es-MX" sz="1200" i="0" dirty="0">
                <a:latin typeface="Bahnschrift Light" panose="020B0502040204020203" pitchFamily="34" charset="0"/>
              </a:rPr>
              <a:t>A ninguna de nosotros se le pediría que llevara al Hijo de Dios como se le pidió a María.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200" i="0" dirty="0">
                <a:latin typeface="Bahnschrift Light" panose="020B0502040204020203" pitchFamily="34" charset="0"/>
              </a:rPr>
              <a:t>     Sin embargo, se nos pide de parte de Dios hacer algo que también es imposible y eso es seguir fielmente a Jesús todos los días.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200" i="0" dirty="0">
                <a:latin typeface="Bahnschrift Light" panose="020B0502040204020203" pitchFamily="34" charset="0"/>
              </a:rPr>
              <a:t>     Alguien dijo que la vida del cristiano no es difícil, ¡es imposible!” </a:t>
            </a: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7</a:t>
            </a:fld>
            <a:endParaRPr lang="es-ES_tradnl"/>
          </a:p>
        </p:txBody>
      </p:sp>
    </p:spTree>
    <p:extLst>
      <p:ext uri="{BB962C8B-B14F-4D97-AF65-F5344CB8AC3E}">
        <p14:creationId xmlns:p14="http://schemas.microsoft.com/office/powerpoint/2010/main" val="3521927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 cuando en una pregunta esté el símbolo de  </a:t>
            </a:r>
            <a:r>
              <a:rPr lang="es-MX" b="1" dirty="0">
                <a:sym typeface="Symbol" panose="05050102010706020507" pitchFamily="18" charset="2"/>
              </a:rPr>
              <a:t> es una pregunta personal.</a:t>
            </a:r>
            <a:endParaRPr lang="es-MX"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1  </a:t>
            </a:r>
            <a:r>
              <a:rPr lang="es-MX" b="1" i="1" dirty="0"/>
              <a:t>: </a:t>
            </a:r>
            <a:r>
              <a:rPr lang="es-MX" b="0" i="1" dirty="0"/>
              <a:t>“Estos versículos muestran cuán imposible es para el cristiano vivir la vida sin la ayuda del Espíritu Santo.”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i="1" dirty="0"/>
              <a:t>pide que alguna participante lea los versículos o los lees tú </a:t>
            </a:r>
            <a:endParaRPr lang="es-MX" sz="1200" b="1" dirty="0">
              <a:latin typeface="Bahnschrift Light" panose="020B0502040204020203"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dirty="0">
                <a:latin typeface="Bahnschrift Light" panose="020B0502040204020203" pitchFamily="34" charset="0"/>
              </a:rPr>
              <a:t>Ahora toma tiempo para facilitar las preguntas, dales tiempo para que contesten la pregunta personal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dirty="0">
                <a:latin typeface="Bahnschrift Light" panose="020B0502040204020203" pitchFamily="34" charset="0"/>
              </a:rPr>
              <a:t>Transición 2:  </a:t>
            </a:r>
            <a:r>
              <a:rPr lang="es-MX" sz="1200" b="0" dirty="0">
                <a:latin typeface="Bahnschrift Light" panose="020B0502040204020203" pitchFamily="34" charset="0"/>
              </a:rPr>
              <a:t>“En nuestras propias fuerzas, estos mandamientos son imposibles, pero Dios no espera que sigamos a Jesús en nuestras propias fuerzas. La vida del cristiano es una vida sobrenatural y sólo a través de Cristo y del poder del Espíritu Santo somos capaces de vivirla. Vamos a ver cómo el Espíritu Santo nos da poder para vivir la vida cristiana.”</a:t>
            </a:r>
            <a:endParaRPr lang="es-MX" sz="1200" dirty="0">
              <a:latin typeface="Bahnschrift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dirty="0">
              <a:latin typeface="Bahnschrift Light" panose="020B0502040204020203" pitchFamily="34" charset="0"/>
            </a:endParaRP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8</a:t>
            </a:fld>
            <a:endParaRPr lang="es-ES_tradnl"/>
          </a:p>
        </p:txBody>
      </p:sp>
    </p:spTree>
    <p:extLst>
      <p:ext uri="{BB962C8B-B14F-4D97-AF65-F5344CB8AC3E}">
        <p14:creationId xmlns:p14="http://schemas.microsoft.com/office/powerpoint/2010/main" val="3251474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MX" b="1" dirty="0"/>
              <a:t>Transición  </a:t>
            </a:r>
            <a:r>
              <a:rPr lang="es-MX" b="1" i="1" dirty="0"/>
              <a:t>: </a:t>
            </a:r>
            <a:r>
              <a:rPr lang="es-MX" b="0" i="1" dirty="0"/>
              <a:t>“ Vamos a ver un poco más acerca de cada una de ellas</a:t>
            </a:r>
            <a:r>
              <a:rPr lang="es-MX" sz="1200" dirty="0">
                <a:latin typeface="Bahnschrift Light" panose="020B0502040204020203" pitchFamily="34" charset="0"/>
              </a:rPr>
              <a:t>.”</a:t>
            </a:r>
          </a:p>
          <a:p>
            <a:endParaRPr lang="es-MX" b="0" i="0" dirty="0"/>
          </a:p>
          <a:p>
            <a:endParaRPr lang="es-MX" b="0" i="0"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9</a:t>
            </a:fld>
            <a:endParaRPr lang="es-ES_tradnl"/>
          </a:p>
        </p:txBody>
      </p:sp>
    </p:spTree>
    <p:extLst>
      <p:ext uri="{BB962C8B-B14F-4D97-AF65-F5344CB8AC3E}">
        <p14:creationId xmlns:p14="http://schemas.microsoft.com/office/powerpoint/2010/main" val="2402642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E0A92-08DC-47E5-90D9-3494A2099CF6}"/>
              </a:ext>
            </a:extLst>
          </p:cNvPr>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FDB5CB6F-B659-4833-93BA-0DDC64B44AF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9D63B04C-979F-4E4E-AAD8-9485F3A30E3B}"/>
              </a:ext>
            </a:extLst>
          </p:cNvPr>
          <p:cNvSpPr>
            <a:spLocks noGrp="1"/>
          </p:cNvSpPr>
          <p:nvPr>
            <p:ph type="dt" sz="half" idx="10"/>
          </p:nvPr>
        </p:nvSpPr>
        <p:spPr/>
        <p:txBody>
          <a:bodyPr/>
          <a:lstStyle/>
          <a:p>
            <a:fld id="{151D0D7B-359D-458D-A5E9-923EEF9A822B}" type="datetimeFigureOut">
              <a:rPr lang="es-ES_tradnl" smtClean="0"/>
              <a:t>07/07/2020</a:t>
            </a:fld>
            <a:endParaRPr lang="es-ES_tradnl"/>
          </a:p>
        </p:txBody>
      </p:sp>
      <p:sp>
        <p:nvSpPr>
          <p:cNvPr id="5" name="Marcador de pie de página 4">
            <a:extLst>
              <a:ext uri="{FF2B5EF4-FFF2-40B4-BE49-F238E27FC236}">
                <a16:creationId xmlns:a16="http://schemas.microsoft.com/office/drawing/2014/main" id="{A97FA84E-3FEA-4310-8D8B-E63F605D34CE}"/>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72EA58EA-EBFD-47BB-A4C0-BAF4F7010825}"/>
              </a:ext>
            </a:extLst>
          </p:cNvPr>
          <p:cNvSpPr>
            <a:spLocks noGrp="1"/>
          </p:cNvSpPr>
          <p:nvPr>
            <p:ph type="sldNum" sz="quarter" idx="12"/>
          </p:nvPr>
        </p:nvSpPr>
        <p:spPr/>
        <p:txBody>
          <a:body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1302033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Imagen 5" descr="Imagen que contiene foto, pizza, blanco, grande&#10;&#10;Descripción generada automáticamente">
            <a:extLst>
              <a:ext uri="{FF2B5EF4-FFF2-40B4-BE49-F238E27FC236}">
                <a16:creationId xmlns:a16="http://schemas.microsoft.com/office/drawing/2014/main" id="{7556D859-B136-45E1-96E9-77E576626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75596" y="-2739192"/>
            <a:ext cx="6910579" cy="12283807"/>
          </a:xfrm>
          <a:prstGeom prst="rect">
            <a:avLst/>
          </a:prstGeom>
        </p:spPr>
      </p:pic>
      <p:sp>
        <p:nvSpPr>
          <p:cNvPr id="2" name="Título 1">
            <a:extLst>
              <a:ext uri="{FF2B5EF4-FFF2-40B4-BE49-F238E27FC236}">
                <a16:creationId xmlns:a16="http://schemas.microsoft.com/office/drawing/2014/main" id="{0EDEB6B0-0485-46F4-8F66-8F632364FB65}"/>
              </a:ext>
            </a:extLst>
          </p:cNvPr>
          <p:cNvSpPr>
            <a:spLocks noGrp="1"/>
          </p:cNvSpPr>
          <p:nvPr>
            <p:ph type="title"/>
          </p:nvPr>
        </p:nvSpPr>
        <p:spPr>
          <a:xfrm>
            <a:off x="5294489" y="2766218"/>
            <a:ext cx="6793088" cy="1325563"/>
          </a:xfrm>
        </p:spPr>
        <p:txBody>
          <a:bodyPr/>
          <a:lstStyle>
            <a:lvl1pPr algn="ctr">
              <a:defRPr b="1">
                <a:solidFill>
                  <a:srgbClr val="5C4511"/>
                </a:solidFill>
                <a:latin typeface="Papyrus" panose="03070502060502030205" pitchFamily="66" charset="0"/>
              </a:defRPr>
            </a:lvl1pPr>
          </a:lstStyle>
          <a:p>
            <a:r>
              <a:rPr lang="es-ES" dirty="0"/>
              <a:t>Haga clic para modificar el estilo de título del patrón</a:t>
            </a:r>
            <a:endParaRPr lang="es-ES_tradnl" dirty="0"/>
          </a:p>
        </p:txBody>
      </p:sp>
      <p:sp>
        <p:nvSpPr>
          <p:cNvPr id="3" name="Marcador de fecha 2">
            <a:extLst>
              <a:ext uri="{FF2B5EF4-FFF2-40B4-BE49-F238E27FC236}">
                <a16:creationId xmlns:a16="http://schemas.microsoft.com/office/drawing/2014/main" id="{E9826471-BCCB-4183-8DE8-B2A5B79B9031}"/>
              </a:ext>
            </a:extLst>
          </p:cNvPr>
          <p:cNvSpPr>
            <a:spLocks noGrp="1"/>
          </p:cNvSpPr>
          <p:nvPr>
            <p:ph type="dt" sz="half" idx="10"/>
          </p:nvPr>
        </p:nvSpPr>
        <p:spPr/>
        <p:txBody>
          <a:bodyPr/>
          <a:lstStyle/>
          <a:p>
            <a:fld id="{9EC11727-D4B2-4D30-8BB3-4510320EAA73}" type="datetimeFigureOut">
              <a:rPr lang="es-ES_tradnl" smtClean="0"/>
              <a:t>07/07/2020</a:t>
            </a:fld>
            <a:endParaRPr lang="es-ES_tradnl"/>
          </a:p>
        </p:txBody>
      </p:sp>
      <p:sp>
        <p:nvSpPr>
          <p:cNvPr id="4" name="Marcador de pie de página 3">
            <a:extLst>
              <a:ext uri="{FF2B5EF4-FFF2-40B4-BE49-F238E27FC236}">
                <a16:creationId xmlns:a16="http://schemas.microsoft.com/office/drawing/2014/main" id="{9D01F9C8-FBB0-45B3-9D7C-453DFE3996F2}"/>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05FBA69B-3CDC-4542-8194-733151AE3C97}"/>
              </a:ext>
            </a:extLst>
          </p:cNvPr>
          <p:cNvSpPr>
            <a:spLocks noGrp="1"/>
          </p:cNvSpPr>
          <p:nvPr>
            <p:ph type="sldNum" sz="quarter" idx="12"/>
          </p:nvPr>
        </p:nvSpPr>
        <p:spPr/>
        <p:txBody>
          <a:bodyPr/>
          <a:lstStyle/>
          <a:p>
            <a:fld id="{88570C0D-CBE3-4093-8F1E-EA6304CD3F0A}" type="slidenum">
              <a:rPr lang="es-ES_tradnl" smtClean="0"/>
              <a:t>‹Nº›</a:t>
            </a:fld>
            <a:endParaRPr lang="es-ES_tradnl"/>
          </a:p>
        </p:txBody>
      </p:sp>
      <p:pic>
        <p:nvPicPr>
          <p:cNvPr id="7" name="Imagen 6" descr="Imagen que contiene persona, mujer, sostener, hombre&#10;&#10;Descripción generada automáticamente">
            <a:extLst>
              <a:ext uri="{FF2B5EF4-FFF2-40B4-BE49-F238E27FC236}">
                <a16:creationId xmlns:a16="http://schemas.microsoft.com/office/drawing/2014/main" id="{7277601C-593C-4340-964C-7B1C6DD41B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2958"/>
            <a:ext cx="5712178" cy="7478722"/>
          </a:xfrm>
          <a:prstGeom prst="rect">
            <a:avLst/>
          </a:prstGeom>
        </p:spPr>
      </p:pic>
    </p:spTree>
    <p:extLst>
      <p:ext uri="{BB962C8B-B14F-4D97-AF65-F5344CB8AC3E}">
        <p14:creationId xmlns:p14="http://schemas.microsoft.com/office/powerpoint/2010/main" val="2229982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25CE570-90FF-4A7F-982F-6F9DA632C344}"/>
              </a:ext>
            </a:extLst>
          </p:cNvPr>
          <p:cNvSpPr>
            <a:spLocks noGrp="1"/>
          </p:cNvSpPr>
          <p:nvPr>
            <p:ph type="dt" sz="half" idx="10"/>
          </p:nvPr>
        </p:nvSpPr>
        <p:spPr/>
        <p:txBody>
          <a:bodyPr/>
          <a:lstStyle/>
          <a:p>
            <a:fld id="{9EC11727-D4B2-4D30-8BB3-4510320EAA73}" type="datetimeFigureOut">
              <a:rPr lang="es-ES_tradnl" smtClean="0"/>
              <a:t>07/07/2020</a:t>
            </a:fld>
            <a:endParaRPr lang="es-ES_tradnl"/>
          </a:p>
        </p:txBody>
      </p:sp>
      <p:sp>
        <p:nvSpPr>
          <p:cNvPr id="3" name="Marcador de pie de página 2">
            <a:extLst>
              <a:ext uri="{FF2B5EF4-FFF2-40B4-BE49-F238E27FC236}">
                <a16:creationId xmlns:a16="http://schemas.microsoft.com/office/drawing/2014/main" id="{6FD34C6E-90E3-46C4-87F1-3CBEAAAD45C7}"/>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BA99C331-E963-40ED-8D08-E47470704DDA}"/>
              </a:ext>
            </a:extLst>
          </p:cNvPr>
          <p:cNvSpPr>
            <a:spLocks noGrp="1"/>
          </p:cNvSpPr>
          <p:nvPr>
            <p:ph type="sldNum" sz="quarter" idx="12"/>
          </p:nvPr>
        </p:nvSpPr>
        <p:spPr/>
        <p:txBody>
          <a:bodyPr/>
          <a:lstStyle/>
          <a:p>
            <a:fld id="{88570C0D-CBE3-4093-8F1E-EA6304CD3F0A}" type="slidenum">
              <a:rPr lang="es-ES_tradnl" smtClean="0"/>
              <a:t>‹Nº›</a:t>
            </a:fld>
            <a:endParaRPr lang="es-ES_tradnl"/>
          </a:p>
        </p:txBody>
      </p:sp>
    </p:spTree>
    <p:extLst>
      <p:ext uri="{BB962C8B-B14F-4D97-AF65-F5344CB8AC3E}">
        <p14:creationId xmlns:p14="http://schemas.microsoft.com/office/powerpoint/2010/main" val="4274596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C2052-DEBC-48B1-B5E1-1F467484F758}"/>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6367EC28-086B-4017-8B54-F258FDB074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99D0AEA5-5F12-46CA-85D9-A4DD92C36927}"/>
              </a:ext>
            </a:extLst>
          </p:cNvPr>
          <p:cNvSpPr>
            <a:spLocks noGrp="1"/>
          </p:cNvSpPr>
          <p:nvPr>
            <p:ph type="dt" sz="half" idx="10"/>
          </p:nvPr>
        </p:nvSpPr>
        <p:spPr/>
        <p:txBody>
          <a:bodyPr/>
          <a:lstStyle/>
          <a:p>
            <a:fld id="{151D0D7B-359D-458D-A5E9-923EEF9A822B}" type="datetimeFigureOut">
              <a:rPr lang="es-ES_tradnl" smtClean="0"/>
              <a:t>07/07/2020</a:t>
            </a:fld>
            <a:endParaRPr lang="es-ES_tradnl"/>
          </a:p>
        </p:txBody>
      </p:sp>
      <p:sp>
        <p:nvSpPr>
          <p:cNvPr id="5" name="Marcador de pie de página 4">
            <a:extLst>
              <a:ext uri="{FF2B5EF4-FFF2-40B4-BE49-F238E27FC236}">
                <a16:creationId xmlns:a16="http://schemas.microsoft.com/office/drawing/2014/main" id="{8361770A-D594-4863-86CE-BA64EE5EF967}"/>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33264675-80AF-4AA3-9F78-016A72CCAF84}"/>
              </a:ext>
            </a:extLst>
          </p:cNvPr>
          <p:cNvSpPr>
            <a:spLocks noGrp="1"/>
          </p:cNvSpPr>
          <p:nvPr>
            <p:ph type="sldNum" sz="quarter" idx="12"/>
          </p:nvPr>
        </p:nvSpPr>
        <p:spPr/>
        <p:txBody>
          <a:body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376487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3DC711-358C-4A3A-B724-F1D745C44423}"/>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A68143F7-7C69-458C-A0F6-DE64480DBAB7}"/>
              </a:ext>
            </a:extLst>
          </p:cNvPr>
          <p:cNvSpPr>
            <a:spLocks noGrp="1"/>
          </p:cNvSpPr>
          <p:nvPr>
            <p:ph type="dt" sz="half" idx="10"/>
          </p:nvPr>
        </p:nvSpPr>
        <p:spPr/>
        <p:txBody>
          <a:bodyPr/>
          <a:lstStyle/>
          <a:p>
            <a:fld id="{151D0D7B-359D-458D-A5E9-923EEF9A822B}" type="datetimeFigureOut">
              <a:rPr lang="es-ES_tradnl" smtClean="0"/>
              <a:t>07/07/2020</a:t>
            </a:fld>
            <a:endParaRPr lang="es-ES_tradnl"/>
          </a:p>
        </p:txBody>
      </p:sp>
      <p:sp>
        <p:nvSpPr>
          <p:cNvPr id="4" name="Marcador de pie de página 3">
            <a:extLst>
              <a:ext uri="{FF2B5EF4-FFF2-40B4-BE49-F238E27FC236}">
                <a16:creationId xmlns:a16="http://schemas.microsoft.com/office/drawing/2014/main" id="{934C7C22-790A-4E7F-8F33-9CE49961D245}"/>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7158389C-A77B-48AB-A68F-1D968037D9D6}"/>
              </a:ext>
            </a:extLst>
          </p:cNvPr>
          <p:cNvSpPr>
            <a:spLocks noGrp="1"/>
          </p:cNvSpPr>
          <p:nvPr>
            <p:ph type="sldNum" sz="quarter" idx="12"/>
          </p:nvPr>
        </p:nvSpPr>
        <p:spPr/>
        <p:txBody>
          <a:body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4088033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212EA00-509E-4EE7-907E-BB45825939EE}"/>
              </a:ext>
            </a:extLst>
          </p:cNvPr>
          <p:cNvSpPr>
            <a:spLocks noGrp="1"/>
          </p:cNvSpPr>
          <p:nvPr>
            <p:ph type="dt" sz="half" idx="10"/>
          </p:nvPr>
        </p:nvSpPr>
        <p:spPr/>
        <p:txBody>
          <a:bodyPr/>
          <a:lstStyle/>
          <a:p>
            <a:fld id="{9EC11727-D4B2-4D30-8BB3-4510320EAA73}" type="datetimeFigureOut">
              <a:rPr lang="es-ES_tradnl" smtClean="0"/>
              <a:t>07/07/2020</a:t>
            </a:fld>
            <a:endParaRPr lang="es-ES_tradnl"/>
          </a:p>
        </p:txBody>
      </p:sp>
      <p:sp>
        <p:nvSpPr>
          <p:cNvPr id="5" name="Marcador de pie de página 4">
            <a:extLst>
              <a:ext uri="{FF2B5EF4-FFF2-40B4-BE49-F238E27FC236}">
                <a16:creationId xmlns:a16="http://schemas.microsoft.com/office/drawing/2014/main" id="{ECA99200-BA60-4BAA-8E52-AFF6CF8E6126}"/>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69137EC2-BE17-4345-9808-FD24EBA72945}"/>
              </a:ext>
            </a:extLst>
          </p:cNvPr>
          <p:cNvSpPr>
            <a:spLocks noGrp="1"/>
          </p:cNvSpPr>
          <p:nvPr>
            <p:ph type="sldNum" sz="quarter" idx="12"/>
          </p:nvPr>
        </p:nvSpPr>
        <p:spPr/>
        <p:txBody>
          <a:bodyPr/>
          <a:lstStyle/>
          <a:p>
            <a:fld id="{88570C0D-CBE3-4093-8F1E-EA6304CD3F0A}" type="slidenum">
              <a:rPr lang="es-ES_tradnl" smtClean="0"/>
              <a:t>‹Nº›</a:t>
            </a:fld>
            <a:endParaRPr lang="es-ES_tradnl"/>
          </a:p>
        </p:txBody>
      </p:sp>
    </p:spTree>
    <p:extLst>
      <p:ext uri="{BB962C8B-B14F-4D97-AF65-F5344CB8AC3E}">
        <p14:creationId xmlns:p14="http://schemas.microsoft.com/office/powerpoint/2010/main" val="268465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B80A7D9-0C6F-4C3C-A97E-1054F96C40A7}" type="datetimeFigureOut">
              <a:rPr lang="es-ES_tradnl" smtClean="0"/>
              <a:t>07/07/2020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37B73A9-50B9-4A59-8780-AFAF549B5294}" type="slidenum">
              <a:rPr lang="es-ES_tradnl" smtClean="0"/>
              <a:t>‹Nº›</a:t>
            </a:fld>
            <a:endParaRPr lang="es-ES_tradnl"/>
          </a:p>
        </p:txBody>
      </p:sp>
    </p:spTree>
    <p:extLst>
      <p:ext uri="{BB962C8B-B14F-4D97-AF65-F5344CB8AC3E}">
        <p14:creationId xmlns:p14="http://schemas.microsoft.com/office/powerpoint/2010/main" val="3898637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B80A7D9-0C6F-4C3C-A97E-1054F96C40A7}" type="datetimeFigureOut">
              <a:rPr lang="es-ES_tradnl" smtClean="0"/>
              <a:t>07/07/2020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37B73A9-50B9-4A59-8780-AFAF549B5294}" type="slidenum">
              <a:rPr lang="es-ES_tradnl" smtClean="0"/>
              <a:t>‹Nº›</a:t>
            </a:fld>
            <a:endParaRPr lang="es-ES_tradnl"/>
          </a:p>
        </p:txBody>
      </p:sp>
    </p:spTree>
    <p:extLst>
      <p:ext uri="{BB962C8B-B14F-4D97-AF65-F5344CB8AC3E}">
        <p14:creationId xmlns:p14="http://schemas.microsoft.com/office/powerpoint/2010/main" val="2604968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B80A7D9-0C6F-4C3C-A97E-1054F96C40A7}" type="datetimeFigureOut">
              <a:rPr lang="es-ES_tradnl" smtClean="0"/>
              <a:t>07/07/2020</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437B73A9-50B9-4A59-8780-AFAF549B5294}" type="slidenum">
              <a:rPr lang="es-ES_tradnl" smtClean="0"/>
              <a:t>‹Nº›</a:t>
            </a:fld>
            <a:endParaRPr lang="es-ES_tradnl"/>
          </a:p>
        </p:txBody>
      </p:sp>
    </p:spTree>
    <p:extLst>
      <p:ext uri="{BB962C8B-B14F-4D97-AF65-F5344CB8AC3E}">
        <p14:creationId xmlns:p14="http://schemas.microsoft.com/office/powerpoint/2010/main" val="704454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0A7D9-0C6F-4C3C-A97E-1054F96C40A7}" type="datetimeFigureOut">
              <a:rPr lang="es-ES_tradnl" smtClean="0"/>
              <a:t>07/07/2020</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437B73A9-50B9-4A59-8780-AFAF549B5294}" type="slidenum">
              <a:rPr lang="es-ES_tradnl" smtClean="0"/>
              <a:t>‹Nº›</a:t>
            </a:fld>
            <a:endParaRPr lang="es-ES_tradnl"/>
          </a:p>
        </p:txBody>
      </p:sp>
    </p:spTree>
    <p:extLst>
      <p:ext uri="{BB962C8B-B14F-4D97-AF65-F5344CB8AC3E}">
        <p14:creationId xmlns:p14="http://schemas.microsoft.com/office/powerpoint/2010/main" val="2833185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212EA00-509E-4EE7-907E-BB45825939EE}"/>
              </a:ext>
            </a:extLst>
          </p:cNvPr>
          <p:cNvSpPr>
            <a:spLocks noGrp="1"/>
          </p:cNvSpPr>
          <p:nvPr>
            <p:ph type="dt" sz="half" idx="10"/>
          </p:nvPr>
        </p:nvSpPr>
        <p:spPr/>
        <p:txBody>
          <a:bodyPr/>
          <a:lstStyle/>
          <a:p>
            <a:fld id="{9EC11727-D4B2-4D30-8BB3-4510320EAA73}" type="datetimeFigureOut">
              <a:rPr lang="es-ES_tradnl" smtClean="0"/>
              <a:t>07/07/2020</a:t>
            </a:fld>
            <a:endParaRPr lang="es-ES_tradnl"/>
          </a:p>
        </p:txBody>
      </p:sp>
      <p:sp>
        <p:nvSpPr>
          <p:cNvPr id="5" name="Marcador de pie de página 4">
            <a:extLst>
              <a:ext uri="{FF2B5EF4-FFF2-40B4-BE49-F238E27FC236}">
                <a16:creationId xmlns:a16="http://schemas.microsoft.com/office/drawing/2014/main" id="{ECA99200-BA60-4BAA-8E52-AFF6CF8E6126}"/>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69137EC2-BE17-4345-9808-FD24EBA72945}"/>
              </a:ext>
            </a:extLst>
          </p:cNvPr>
          <p:cNvSpPr>
            <a:spLocks noGrp="1"/>
          </p:cNvSpPr>
          <p:nvPr>
            <p:ph type="sldNum" sz="quarter" idx="12"/>
          </p:nvPr>
        </p:nvSpPr>
        <p:spPr/>
        <p:txBody>
          <a:bodyPr/>
          <a:lstStyle/>
          <a:p>
            <a:fld id="{88570C0D-CBE3-4093-8F1E-EA6304CD3F0A}" type="slidenum">
              <a:rPr lang="es-ES_tradnl" smtClean="0"/>
              <a:t>‹Nº›</a:t>
            </a:fld>
            <a:endParaRPr lang="es-ES_tradnl"/>
          </a:p>
        </p:txBody>
      </p:sp>
    </p:spTree>
    <p:extLst>
      <p:ext uri="{BB962C8B-B14F-4D97-AF65-F5344CB8AC3E}">
        <p14:creationId xmlns:p14="http://schemas.microsoft.com/office/powerpoint/2010/main" val="13318707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Imagen 9" descr="Imagen que contiene sobres, estacionaria, pizza, alimentos&#10;&#10;Descripción generada automáticamente">
            <a:extLst>
              <a:ext uri="{FF2B5EF4-FFF2-40B4-BE49-F238E27FC236}">
                <a16:creationId xmlns:a16="http://schemas.microsoft.com/office/drawing/2014/main" id="{D2AF2930-9AC9-4D5A-ADA0-02DA5973073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título 1">
            <a:extLst>
              <a:ext uri="{FF2B5EF4-FFF2-40B4-BE49-F238E27FC236}">
                <a16:creationId xmlns:a16="http://schemas.microsoft.com/office/drawing/2014/main" id="{A40C7CC4-7813-49ED-B019-3FD2DCF82A03}"/>
              </a:ext>
            </a:extLst>
          </p:cNvPr>
          <p:cNvSpPr>
            <a:spLocks noGrp="1"/>
          </p:cNvSpPr>
          <p:nvPr>
            <p:ph type="title"/>
          </p:nvPr>
        </p:nvSpPr>
        <p:spPr>
          <a:xfrm>
            <a:off x="838200" y="77709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0CBE67A5-9E70-4242-9001-3B27146EFB14}"/>
              </a:ext>
            </a:extLst>
          </p:cNvPr>
          <p:cNvSpPr>
            <a:spLocks noGrp="1"/>
          </p:cNvSpPr>
          <p:nvPr>
            <p:ph type="body" idx="1"/>
          </p:nvPr>
        </p:nvSpPr>
        <p:spPr>
          <a:xfrm>
            <a:off x="838200" y="2368627"/>
            <a:ext cx="10515600" cy="3808336"/>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4" name="Marcador de fecha 3">
            <a:extLst>
              <a:ext uri="{FF2B5EF4-FFF2-40B4-BE49-F238E27FC236}">
                <a16:creationId xmlns:a16="http://schemas.microsoft.com/office/drawing/2014/main" id="{F1A8A54F-6525-4AD7-AF39-34ED94693D0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1D0D7B-359D-458D-A5E9-923EEF9A822B}" type="datetimeFigureOut">
              <a:rPr lang="es-ES_tradnl" smtClean="0"/>
              <a:t>07/07/2020</a:t>
            </a:fld>
            <a:endParaRPr lang="es-ES_tradnl"/>
          </a:p>
        </p:txBody>
      </p:sp>
      <p:sp>
        <p:nvSpPr>
          <p:cNvPr id="5" name="Marcador de pie de página 4">
            <a:extLst>
              <a:ext uri="{FF2B5EF4-FFF2-40B4-BE49-F238E27FC236}">
                <a16:creationId xmlns:a16="http://schemas.microsoft.com/office/drawing/2014/main" id="{B3CBFCE8-AA8D-440A-A743-160F941D665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F9770EE8-7B0E-4285-8796-6C83B15CA0D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574950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708"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_trad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descr="Imagen que contiene tabla, viejo, pizza, foto&#10;&#10;Descripción generada automáticamente">
            <a:extLst>
              <a:ext uri="{FF2B5EF4-FFF2-40B4-BE49-F238E27FC236}">
                <a16:creationId xmlns:a16="http://schemas.microsoft.com/office/drawing/2014/main" id="{7F7745BC-F1B1-489F-9BDC-5DB8BAC06A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1079893"/>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2478795"/>
            <a:ext cx="10515600" cy="369816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D0D7B-359D-458D-A5E9-923EEF9A822B}" type="datetimeFigureOut">
              <a:rPr lang="es-ES_tradnl" smtClean="0"/>
              <a:t>07/07/2020</a:t>
            </a:fld>
            <a:endParaRPr lang="es-ES_trad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24489823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0" r:id="rId3"/>
    <p:sldLayoutId id="21474836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descr="Imagen que contiene foto, pizza, blanco, grande&#10;&#10;Descripción generada automáticamente">
            <a:extLst>
              <a:ext uri="{FF2B5EF4-FFF2-40B4-BE49-F238E27FC236}">
                <a16:creationId xmlns:a16="http://schemas.microsoft.com/office/drawing/2014/main" id="{F4402060-B964-4815-94C6-1022C4FC07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2675596" y="-2717158"/>
            <a:ext cx="6910579" cy="12283807"/>
          </a:xfrm>
          <a:prstGeom prst="rect">
            <a:avLst/>
          </a:prstGeom>
        </p:spPr>
      </p:pic>
      <p:pic>
        <p:nvPicPr>
          <p:cNvPr id="8" name="Imagen 7" descr="Imagen que contiene persona, mujer, sostener, hombre&#10;&#10;Descripción generada automáticamente">
            <a:extLst>
              <a:ext uri="{FF2B5EF4-FFF2-40B4-BE49-F238E27FC236}">
                <a16:creationId xmlns:a16="http://schemas.microsoft.com/office/drawing/2014/main" id="{8E196077-6139-472B-A959-EF149D86466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72958"/>
            <a:ext cx="5712178" cy="7478722"/>
          </a:xfrm>
          <a:prstGeom prst="rect">
            <a:avLst/>
          </a:prstGeom>
        </p:spPr>
      </p:pic>
      <p:sp>
        <p:nvSpPr>
          <p:cNvPr id="2" name="Marcador de título 1">
            <a:extLst>
              <a:ext uri="{FF2B5EF4-FFF2-40B4-BE49-F238E27FC236}">
                <a16:creationId xmlns:a16="http://schemas.microsoft.com/office/drawing/2014/main" id="{324D3944-3A67-402D-8929-0EA113DC4B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43C00935-3BF3-4610-9119-BBC8C990C9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5A54AD1C-72A4-439C-8241-E9C4631F8C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C11727-D4B2-4D30-8BB3-4510320EAA73}" type="datetimeFigureOut">
              <a:rPr lang="es-ES_tradnl" smtClean="0"/>
              <a:t>07/07/2020</a:t>
            </a:fld>
            <a:endParaRPr lang="es-ES_tradnl"/>
          </a:p>
        </p:txBody>
      </p:sp>
      <p:sp>
        <p:nvSpPr>
          <p:cNvPr id="5" name="Marcador de pie de página 4">
            <a:extLst>
              <a:ext uri="{FF2B5EF4-FFF2-40B4-BE49-F238E27FC236}">
                <a16:creationId xmlns:a16="http://schemas.microsoft.com/office/drawing/2014/main" id="{7688CFB2-EC29-430E-A687-703AB6854E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5A03A330-E269-4260-BE99-335CAB1851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570C0D-CBE3-4093-8F1E-EA6304CD3F0A}" type="slidenum">
              <a:rPr lang="es-ES_tradnl" smtClean="0"/>
              <a:t>‹Nº›</a:t>
            </a:fld>
            <a:endParaRPr lang="es-ES_tradnl"/>
          </a:p>
        </p:txBody>
      </p:sp>
    </p:spTree>
    <p:extLst>
      <p:ext uri="{BB962C8B-B14F-4D97-AF65-F5344CB8AC3E}">
        <p14:creationId xmlns:p14="http://schemas.microsoft.com/office/powerpoint/2010/main" val="1548156139"/>
      </p:ext>
    </p:extLst>
  </p:cSld>
  <p:clrMap bg1="lt1" tx1="dk1" bg2="lt2" tx2="dk2" accent1="accent1" accent2="accent2" accent3="accent3" accent4="accent4" accent5="accent5" accent6="accent6" hlink="hlink" folHlink="folHlink"/>
  <p:sldLayoutIdLst>
    <p:sldLayoutId id="2147483697" r:id="rId1"/>
    <p:sldLayoutId id="2147483702" r:id="rId2"/>
    <p:sldLayoutId id="214748370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jesusfilm.org/watch/reflections-of-hope.html/reflections-of-hope-jesus-our-power-for-living/spanish-latin-american.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544AD4C-9DAA-46CC-A6E9-E14015D40B94}"/>
              </a:ext>
            </a:extLst>
          </p:cNvPr>
          <p:cNvPicPr>
            <a:picLocks noChangeAspect="1"/>
          </p:cNvPicPr>
          <p:nvPr/>
        </p:nvPicPr>
        <p:blipFill rotWithShape="1">
          <a:blip r:embed="rId3">
            <a:extLst>
              <a:ext uri="{28A0092B-C50C-407E-A947-70E740481C1C}">
                <a14:useLocalDpi xmlns:a14="http://schemas.microsoft.com/office/drawing/2010/main" val="0"/>
              </a:ext>
            </a:extLst>
          </a:blip>
          <a:srcRect b="16569"/>
          <a:stretch/>
        </p:blipFill>
        <p:spPr>
          <a:xfrm>
            <a:off x="5639248" y="884498"/>
            <a:ext cx="5498444" cy="3867385"/>
          </a:xfrm>
          <a:prstGeom prst="rect">
            <a:avLst/>
          </a:prstGeom>
        </p:spPr>
      </p:pic>
    </p:spTree>
    <p:extLst>
      <p:ext uri="{BB962C8B-B14F-4D97-AF65-F5344CB8AC3E}">
        <p14:creationId xmlns:p14="http://schemas.microsoft.com/office/powerpoint/2010/main" val="118601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La persona natural:</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a:xfrm>
            <a:off x="838200" y="2368627"/>
            <a:ext cx="6312108" cy="3808336"/>
          </a:xfrm>
        </p:spPr>
        <p:txBody>
          <a:bodyPr>
            <a:normAutofit/>
          </a:bodyPr>
          <a:lstStyle/>
          <a:p>
            <a:pPr marL="0" indent="0" algn="just">
              <a:buNone/>
            </a:pPr>
            <a:r>
              <a:rPr lang="es-MX" sz="2400" dirty="0">
                <a:latin typeface="Bahnschrift Light" panose="020B0502040204020203" pitchFamily="34" charset="0"/>
              </a:rPr>
              <a:t>Es descrita como alguien que nunca ha invitado a Jesús a entrar en su vida. </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1 Corintios 2:14</a:t>
            </a:r>
          </a:p>
          <a:p>
            <a:pPr algn="just"/>
            <a:r>
              <a:rPr lang="es-MX" sz="2400" dirty="0">
                <a:latin typeface="Bahnschrift Light" panose="020B0502040204020203" pitchFamily="34" charset="0"/>
              </a:rPr>
              <a:t>Algunas palabras que caracterizan a la persona natural son: orgullo, miedo, culpa, preocupación, enojo, amargura y desobediencia.</a:t>
            </a:r>
          </a:p>
        </p:txBody>
      </p:sp>
      <p:pic>
        <p:nvPicPr>
          <p:cNvPr id="3" name="Imagen 2" descr="Imagen que contiene dibujo, plato&#10;&#10;Descripción generada automáticamente">
            <a:extLst>
              <a:ext uri="{FF2B5EF4-FFF2-40B4-BE49-F238E27FC236}">
                <a16:creationId xmlns:a16="http://schemas.microsoft.com/office/drawing/2014/main" id="{458250C8-8345-47B7-BF37-D02B81FE9DA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66698" y="1928405"/>
            <a:ext cx="3584455" cy="3300991"/>
          </a:xfrm>
          <a:prstGeom prst="rect">
            <a:avLst/>
          </a:prstGeom>
        </p:spPr>
      </p:pic>
    </p:spTree>
    <p:extLst>
      <p:ext uri="{BB962C8B-B14F-4D97-AF65-F5344CB8AC3E}">
        <p14:creationId xmlns:p14="http://schemas.microsoft.com/office/powerpoint/2010/main" val="143030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La persona espiritual:</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a:xfrm>
            <a:off x="838200" y="2368627"/>
            <a:ext cx="6312108" cy="3808336"/>
          </a:xfrm>
        </p:spPr>
        <p:txBody>
          <a:bodyPr>
            <a:normAutofit/>
          </a:bodyPr>
          <a:lstStyle/>
          <a:p>
            <a:pPr marL="0" indent="0" algn="just">
              <a:buNone/>
            </a:pPr>
            <a:r>
              <a:rPr lang="es-MX" sz="2400" dirty="0">
                <a:latin typeface="Bahnschrift Light" panose="020B0502040204020203" pitchFamily="34" charset="0"/>
              </a:rPr>
              <a:t>Es descrita como un ser dirigido por y que recibe poder del Espíritu Santo.</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1 Corintios 2:15</a:t>
            </a:r>
          </a:p>
          <a:p>
            <a:pPr algn="just"/>
            <a:r>
              <a:rPr lang="es-MX" sz="2400" dirty="0">
                <a:latin typeface="Bahnschrift Light" panose="020B0502040204020203" pitchFamily="34" charset="0"/>
              </a:rPr>
              <a:t>Algunas palabras que caracterizan a la persona espiritual son: confianza, obediencia, paz, perdón y amor.</a:t>
            </a:r>
          </a:p>
        </p:txBody>
      </p:sp>
      <p:pic>
        <p:nvPicPr>
          <p:cNvPr id="3" name="Imagen 2">
            <a:extLst>
              <a:ext uri="{FF2B5EF4-FFF2-40B4-BE49-F238E27FC236}">
                <a16:creationId xmlns:a16="http://schemas.microsoft.com/office/drawing/2014/main" id="{458250C8-8345-47B7-BF37-D02B81FE9DA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637483" y="1928405"/>
            <a:ext cx="3242884" cy="3300991"/>
          </a:xfrm>
          <a:prstGeom prst="rect">
            <a:avLst/>
          </a:prstGeom>
        </p:spPr>
      </p:pic>
    </p:spTree>
    <p:extLst>
      <p:ext uri="{BB962C8B-B14F-4D97-AF65-F5344CB8AC3E}">
        <p14:creationId xmlns:p14="http://schemas.microsoft.com/office/powerpoint/2010/main" val="287279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La persona carnal:</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a:xfrm>
            <a:off x="838200" y="2368627"/>
            <a:ext cx="6312108" cy="3808336"/>
          </a:xfrm>
        </p:spPr>
        <p:txBody>
          <a:bodyPr>
            <a:normAutofit/>
          </a:bodyPr>
          <a:lstStyle/>
          <a:p>
            <a:pPr marL="0" indent="0" algn="just">
              <a:buNone/>
            </a:pPr>
            <a:r>
              <a:rPr lang="es-MX" sz="2400" dirty="0">
                <a:latin typeface="Bahnschrift Light" panose="020B0502040204020203" pitchFamily="34" charset="0"/>
              </a:rPr>
              <a:t>Es descrita como alguien que ha invitado a Jesús a su vida, pero vive en derrota tratando de seguir a Jesús en sus fuerzas. </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1 Corintios 3:1</a:t>
            </a:r>
          </a:p>
          <a:p>
            <a:pPr algn="just"/>
            <a:r>
              <a:rPr lang="es-MX" sz="2400" dirty="0">
                <a:latin typeface="Bahnschrift Light" panose="020B0502040204020203" pitchFamily="34" charset="0"/>
              </a:rPr>
              <a:t>Algunas palabras que caracterizan a la persona carnal son: frustración, fracaso, autojustificación, con poco deseo de crecer y una experiencia espiritual con altos y bajos.</a:t>
            </a:r>
          </a:p>
        </p:txBody>
      </p:sp>
      <p:pic>
        <p:nvPicPr>
          <p:cNvPr id="3" name="Imagen 2">
            <a:extLst>
              <a:ext uri="{FF2B5EF4-FFF2-40B4-BE49-F238E27FC236}">
                <a16:creationId xmlns:a16="http://schemas.microsoft.com/office/drawing/2014/main" id="{458250C8-8345-47B7-BF37-D02B81FE9DA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627979" y="1928405"/>
            <a:ext cx="3261893" cy="3300991"/>
          </a:xfrm>
          <a:prstGeom prst="rect">
            <a:avLst/>
          </a:prstGeom>
        </p:spPr>
      </p:pic>
    </p:spTree>
    <p:extLst>
      <p:ext uri="{BB962C8B-B14F-4D97-AF65-F5344CB8AC3E}">
        <p14:creationId xmlns:p14="http://schemas.microsoft.com/office/powerpoint/2010/main" val="101096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Vivir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a:xfrm>
            <a:off x="838200" y="4021022"/>
            <a:ext cx="10515600" cy="824278"/>
          </a:xfrm>
        </p:spPr>
        <p:txBody>
          <a:bodyPr>
            <a:normAutofit/>
          </a:bodyPr>
          <a:lstStyle/>
          <a:p>
            <a:pPr marL="723900" algn="just"/>
            <a:r>
              <a:rPr lang="es-MX" sz="2400" dirty="0">
                <a:latin typeface="Bahnschrift Light" panose="020B0502040204020203" pitchFamily="34" charset="0"/>
              </a:rPr>
              <a:t>¿Cuál de estos tres círculos describe mejor tu vida?</a:t>
            </a:r>
          </a:p>
        </p:txBody>
      </p:sp>
      <p:pic>
        <p:nvPicPr>
          <p:cNvPr id="4" name="Gráfico 3" descr="Corazón">
            <a:extLst>
              <a:ext uri="{FF2B5EF4-FFF2-40B4-BE49-F238E27FC236}">
                <a16:creationId xmlns:a16="http://schemas.microsoft.com/office/drawing/2014/main" id="{21A7A767-9C4A-481A-A5F8-062ABCA1F2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8615" y="4002553"/>
            <a:ext cx="528403" cy="528403"/>
          </a:xfrm>
          <a:prstGeom prst="rect">
            <a:avLst/>
          </a:prstGeom>
        </p:spPr>
      </p:pic>
      <p:sp>
        <p:nvSpPr>
          <p:cNvPr id="5" name="Marcador de contenido 6">
            <a:extLst>
              <a:ext uri="{FF2B5EF4-FFF2-40B4-BE49-F238E27FC236}">
                <a16:creationId xmlns:a16="http://schemas.microsoft.com/office/drawing/2014/main" id="{D130AD21-5CF9-4D32-AF7B-87BA4EC2474C}"/>
              </a:ext>
            </a:extLst>
          </p:cNvPr>
          <p:cNvSpPr txBox="1">
            <a:spLocks/>
          </p:cNvSpPr>
          <p:nvPr/>
        </p:nvSpPr>
        <p:spPr>
          <a:xfrm>
            <a:off x="838200" y="5081395"/>
            <a:ext cx="10515600" cy="82427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23900" algn="just"/>
            <a:r>
              <a:rPr lang="es-MX" sz="2400" dirty="0">
                <a:latin typeface="Bahnschrift Light" panose="020B0502040204020203" pitchFamily="34" charset="0"/>
              </a:rPr>
              <a:t>¿Qué clase de persona te gustaría ser?</a:t>
            </a:r>
          </a:p>
        </p:txBody>
      </p:sp>
      <p:pic>
        <p:nvPicPr>
          <p:cNvPr id="8" name="Gráfico 7" descr="Corazón">
            <a:extLst>
              <a:ext uri="{FF2B5EF4-FFF2-40B4-BE49-F238E27FC236}">
                <a16:creationId xmlns:a16="http://schemas.microsoft.com/office/drawing/2014/main" id="{8A50AFBE-FADD-498F-8853-2850A2BA76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8614" y="5034820"/>
            <a:ext cx="528403" cy="528403"/>
          </a:xfrm>
          <a:prstGeom prst="rect">
            <a:avLst/>
          </a:prstGeom>
        </p:spPr>
      </p:pic>
      <p:pic>
        <p:nvPicPr>
          <p:cNvPr id="10" name="Imagen 9">
            <a:extLst>
              <a:ext uri="{FF2B5EF4-FFF2-40B4-BE49-F238E27FC236}">
                <a16:creationId xmlns:a16="http://schemas.microsoft.com/office/drawing/2014/main" id="{ED4CC81B-12FD-4B99-A94E-4F56555424F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617239" y="1777608"/>
            <a:ext cx="1776452" cy="1797746"/>
          </a:xfrm>
          <a:prstGeom prst="rect">
            <a:avLst/>
          </a:prstGeom>
        </p:spPr>
      </p:pic>
      <p:pic>
        <p:nvPicPr>
          <p:cNvPr id="11" name="Imagen 10">
            <a:extLst>
              <a:ext uri="{FF2B5EF4-FFF2-40B4-BE49-F238E27FC236}">
                <a16:creationId xmlns:a16="http://schemas.microsoft.com/office/drawing/2014/main" id="{92B005E0-8FE1-48D0-BF6C-4546871D413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212949" y="1788953"/>
            <a:ext cx="1766100" cy="1797746"/>
          </a:xfrm>
          <a:prstGeom prst="rect">
            <a:avLst/>
          </a:prstGeom>
        </p:spPr>
      </p:pic>
      <p:pic>
        <p:nvPicPr>
          <p:cNvPr id="12" name="Imagen 11" descr="Imagen que contiene dibujo, plato&#10;&#10;Descripción generada automáticamente">
            <a:extLst>
              <a:ext uri="{FF2B5EF4-FFF2-40B4-BE49-F238E27FC236}">
                <a16:creationId xmlns:a16="http://schemas.microsoft.com/office/drawing/2014/main" id="{8C65FB1F-25C2-4493-8294-867054416CAD}"/>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4782" y="1826124"/>
            <a:ext cx="1952123" cy="1797746"/>
          </a:xfrm>
          <a:prstGeom prst="rect">
            <a:avLst/>
          </a:prstGeom>
        </p:spPr>
      </p:pic>
    </p:spTree>
    <p:extLst>
      <p:ext uri="{BB962C8B-B14F-4D97-AF65-F5344CB8AC3E}">
        <p14:creationId xmlns:p14="http://schemas.microsoft.com/office/powerpoint/2010/main" val="26772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Vivir :</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a:xfrm>
            <a:off x="838200" y="2272565"/>
            <a:ext cx="10515600" cy="3808336"/>
          </a:xfrm>
        </p:spPr>
        <p:txBody>
          <a:bodyPr>
            <a:normAutofit/>
          </a:bodyPr>
          <a:lstStyle/>
          <a:p>
            <a:pPr marL="0" indent="0" algn="just">
              <a:buNone/>
            </a:pPr>
            <a:r>
              <a:rPr lang="es-MX" sz="2400" dirty="0">
                <a:latin typeface="Bahnschrift Light" panose="020B0502040204020203" pitchFamily="34" charset="0"/>
              </a:rPr>
              <a:t>Dios nos ha dado al Espíritu Santo para que viva dentro de nosotros y para que nos dé el poder que necesitamos para vivir como seguidores de Cristo.</a:t>
            </a:r>
          </a:p>
          <a:p>
            <a:pPr marL="0" indent="0" algn="just">
              <a:buNone/>
            </a:pPr>
            <a:endParaRPr lang="es-MX" sz="2400" dirty="0">
              <a:latin typeface="Bahnschrift Light" panose="020B0502040204020203" pitchFamily="34" charset="0"/>
            </a:endParaRPr>
          </a:p>
          <a:p>
            <a:pPr marL="0" indent="0" algn="just">
              <a:buNone/>
            </a:pPr>
            <a:r>
              <a:rPr lang="es-MX" sz="2400" dirty="0">
                <a:latin typeface="Bahnschrift Light" panose="020B0502040204020203" pitchFamily="34" charset="0"/>
              </a:rPr>
              <a:t>A pesar de que el Espíritu Santo vive en todas las personas que lo han invitado a sus vidas, no somos llenos de Él, a menos que le permitamos dirigirnos y llenarnos de su poder.</a:t>
            </a:r>
          </a:p>
        </p:txBody>
      </p:sp>
    </p:spTree>
    <p:extLst>
      <p:ext uri="{BB962C8B-B14F-4D97-AF65-F5344CB8AC3E}">
        <p14:creationId xmlns:p14="http://schemas.microsoft.com/office/powerpoint/2010/main" val="1101848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Vivir :</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a:xfrm>
            <a:off x="838200" y="2272565"/>
            <a:ext cx="10515600" cy="3808336"/>
          </a:xfrm>
        </p:spPr>
        <p:txBody>
          <a:bodyPr>
            <a:normAutofit/>
          </a:bodyPr>
          <a:lstStyle/>
          <a:p>
            <a:pPr marL="0" indent="0" algn="just">
              <a:buNone/>
            </a:pPr>
            <a:r>
              <a:rPr lang="es-MX" sz="2400" dirty="0">
                <a:latin typeface="Bahnschrift Light" panose="020B0502040204020203" pitchFamily="34" charset="0"/>
              </a:rPr>
              <a:t>La Biblia nos manda a ser llenos del Espíritu.</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Efesios 5:18  - Mandato</a:t>
            </a:r>
          </a:p>
          <a:p>
            <a:pPr algn="just"/>
            <a:endParaRPr lang="es-MX" sz="2400" dirty="0">
              <a:latin typeface="Bahnschrift Light" panose="020B0502040204020203" pitchFamily="34" charset="0"/>
            </a:endParaRPr>
          </a:p>
          <a:p>
            <a:pPr algn="just"/>
            <a:r>
              <a:rPr lang="es-MX" sz="2400" dirty="0">
                <a:latin typeface="Bahnschrift Light" panose="020B0502040204020203" pitchFamily="34" charset="0"/>
              </a:rPr>
              <a:t>1 Juan 5:14-15 - Promesa</a:t>
            </a:r>
          </a:p>
        </p:txBody>
      </p:sp>
    </p:spTree>
    <p:extLst>
      <p:ext uri="{BB962C8B-B14F-4D97-AF65-F5344CB8AC3E}">
        <p14:creationId xmlns:p14="http://schemas.microsoft.com/office/powerpoint/2010/main" val="16271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Dime más :</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a:xfrm>
            <a:off x="838200" y="2272565"/>
            <a:ext cx="10515600" cy="3808336"/>
          </a:xfrm>
        </p:spPr>
        <p:txBody>
          <a:bodyPr>
            <a:normAutofit/>
          </a:bodyPr>
          <a:lstStyle/>
          <a:p>
            <a:pPr marL="0" indent="0" algn="just">
              <a:buNone/>
            </a:pPr>
            <a:r>
              <a:rPr lang="es-MX" sz="2400" dirty="0">
                <a:latin typeface="Bahnschrift Light" panose="020B0502040204020203" pitchFamily="34" charset="0"/>
              </a:rPr>
              <a:t>La respiración espiritual es la ilustración que te puede ayudar a experimentar momento a momento una mayor dependencia del Espíritu Santo. Así como físicamente respiramos aire puro y exhalamos aire impuro así también podemos practicar la respiración espiritual.</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Exhala: Confiesa tu pecado en el momento que conscientemente estés de acuerdo con Dios de que estás equivocado y dale gracias por Su perdón. </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Inhala: Cede el control de tu vida a Cristo, y confía que el Espíritu Santo te llena con Su presencia y Su poder por medio de la fe.</a:t>
            </a:r>
          </a:p>
        </p:txBody>
      </p:sp>
    </p:spTree>
    <p:extLst>
      <p:ext uri="{BB962C8B-B14F-4D97-AF65-F5344CB8AC3E}">
        <p14:creationId xmlns:p14="http://schemas.microsoft.com/office/powerpoint/2010/main" val="411878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Dime más : </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Nosotros necesitamos responder por fe confiando que Dios vive la vida cristiana a través de nosotros.</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¿De qué manera puedes responderle a Dios como lo hizo María?</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¿Cómo podemos ser llenos del Espíritu Santo?</a:t>
            </a:r>
          </a:p>
          <a:p>
            <a:pPr algn="just"/>
            <a:endParaRPr lang="es-MX" sz="2400" dirty="0">
              <a:latin typeface="Bahnschrift Light" panose="020B0502040204020203" pitchFamily="34" charset="0"/>
            </a:endParaRPr>
          </a:p>
        </p:txBody>
      </p:sp>
    </p:spTree>
    <p:extLst>
      <p:ext uri="{BB962C8B-B14F-4D97-AF65-F5344CB8AC3E}">
        <p14:creationId xmlns:p14="http://schemas.microsoft.com/office/powerpoint/2010/main" val="310338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Profundizando:</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Lee el folleto ¿Satisfecho? para conocer más sobre el Espíritu Santo.</a:t>
            </a:r>
          </a:p>
          <a:p>
            <a:pPr algn="just"/>
            <a:r>
              <a:rPr lang="es-MX" sz="2400" dirty="0">
                <a:latin typeface="Bahnschrift Light" panose="020B0502040204020203" pitchFamily="34" charset="0"/>
              </a:rPr>
              <a:t>Lee y reflexiona en los siguientes versículos: Gálatas 5:16-26, Romanos 8:1 ,Efesios 5:18 y Hebreos 10:17.</a:t>
            </a:r>
          </a:p>
          <a:p>
            <a:pPr algn="just"/>
            <a:r>
              <a:rPr lang="es-MX" sz="2400" dirty="0">
                <a:latin typeface="Bahnschrift Light" panose="020B0502040204020203" pitchFamily="34" charset="0"/>
              </a:rPr>
              <a:t>Memorizar Efesios 5:18.</a:t>
            </a:r>
          </a:p>
          <a:p>
            <a:pPr marL="0" indent="0" algn="just">
              <a:buNone/>
            </a:pPr>
            <a:endParaRPr lang="es-MX" sz="2400" dirty="0">
              <a:latin typeface="Bahnschrift Light" panose="020B0502040204020203" pitchFamily="34" charset="0"/>
            </a:endParaRPr>
          </a:p>
        </p:txBody>
      </p:sp>
    </p:spTree>
    <p:extLst>
      <p:ext uri="{BB962C8B-B14F-4D97-AF65-F5344CB8AC3E}">
        <p14:creationId xmlns:p14="http://schemas.microsoft.com/office/powerpoint/2010/main" val="321379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Decir :</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Desafío : </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Empieza cada día de esta semana pidiéndole a Dios que permita que el Espíritu Santo dirija tu vida.</a:t>
            </a:r>
          </a:p>
          <a:p>
            <a:pPr algn="just"/>
            <a:r>
              <a:rPr lang="es-MX" sz="2400" dirty="0">
                <a:latin typeface="Bahnschrift Light" panose="020B0502040204020203" pitchFamily="34" charset="0"/>
              </a:rPr>
              <a:t>Comparte con al menos una persona lo que has aprendido esta semana acerca del Espíritu Santo. </a:t>
            </a:r>
          </a:p>
          <a:p>
            <a:pPr marL="0" indent="0" algn="just">
              <a:buNone/>
            </a:pPr>
            <a:endParaRPr lang="es-MX" sz="2400" dirty="0">
              <a:latin typeface="Bahnschrift Light" panose="020B0502040204020203" pitchFamily="34" charset="0"/>
            </a:endParaRPr>
          </a:p>
          <a:p>
            <a:pPr marL="0" indent="0" algn="just">
              <a:buNone/>
            </a:pPr>
            <a:endParaRPr lang="es-MX" sz="2400" dirty="0">
              <a:latin typeface="Bahnschrift Light" panose="020B0502040204020203" pitchFamily="34" charset="0"/>
            </a:endParaRPr>
          </a:p>
        </p:txBody>
      </p:sp>
    </p:spTree>
    <p:extLst>
      <p:ext uri="{BB962C8B-B14F-4D97-AF65-F5344CB8AC3E}">
        <p14:creationId xmlns:p14="http://schemas.microsoft.com/office/powerpoint/2010/main" val="406345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8B90117-8800-41FC-93E5-32AF2019AC55}"/>
              </a:ext>
            </a:extLst>
          </p:cNvPr>
          <p:cNvPicPr>
            <a:picLocks noChangeAspect="1"/>
          </p:cNvPicPr>
          <p:nvPr/>
        </p:nvPicPr>
        <p:blipFill rotWithShape="1">
          <a:blip r:embed="rId3">
            <a:extLst>
              <a:ext uri="{28A0092B-C50C-407E-A947-70E740481C1C}">
                <a14:useLocalDpi xmlns:a14="http://schemas.microsoft.com/office/drawing/2010/main" val="0"/>
              </a:ext>
            </a:extLst>
          </a:blip>
          <a:srcRect l="13796"/>
          <a:stretch/>
        </p:blipFill>
        <p:spPr>
          <a:xfrm>
            <a:off x="3645107" y="1376680"/>
            <a:ext cx="4901784" cy="3198504"/>
          </a:xfrm>
          <a:prstGeom prst="rect">
            <a:avLst/>
          </a:prstGeom>
        </p:spPr>
      </p:pic>
      <p:sp>
        <p:nvSpPr>
          <p:cNvPr id="2" name="Título 1">
            <a:extLst>
              <a:ext uri="{FF2B5EF4-FFF2-40B4-BE49-F238E27FC236}">
                <a16:creationId xmlns:a16="http://schemas.microsoft.com/office/drawing/2014/main" id="{6A24E15D-9D1E-439B-88E3-132C5777C02D}"/>
              </a:ext>
            </a:extLst>
          </p:cNvPr>
          <p:cNvSpPr>
            <a:spLocks noGrp="1"/>
          </p:cNvSpPr>
          <p:nvPr>
            <p:ph type="ctrTitle"/>
          </p:nvPr>
        </p:nvSpPr>
        <p:spPr>
          <a:xfrm>
            <a:off x="1523999" y="2957025"/>
            <a:ext cx="9144000" cy="2387600"/>
          </a:xfrm>
        </p:spPr>
        <p:txBody>
          <a:bodyPr>
            <a:normAutofit/>
          </a:bodyPr>
          <a:lstStyle/>
          <a:p>
            <a:r>
              <a:rPr lang="es-ES_tradnl" sz="3600" b="1" dirty="0">
                <a:solidFill>
                  <a:srgbClr val="5C4511"/>
                </a:solidFill>
                <a:latin typeface="Papyrus" panose="03070502060502030205" pitchFamily="66" charset="0"/>
              </a:rPr>
              <a:t>Jesús, nuestro poder para vivir</a:t>
            </a:r>
          </a:p>
        </p:txBody>
      </p:sp>
      <p:sp>
        <p:nvSpPr>
          <p:cNvPr id="3" name="Subtítulo 2">
            <a:extLst>
              <a:ext uri="{FF2B5EF4-FFF2-40B4-BE49-F238E27FC236}">
                <a16:creationId xmlns:a16="http://schemas.microsoft.com/office/drawing/2014/main" id="{7DDF4130-8F09-4CC6-BCB8-307AF2543DF5}"/>
              </a:ext>
            </a:extLst>
          </p:cNvPr>
          <p:cNvSpPr>
            <a:spLocks noGrp="1"/>
          </p:cNvSpPr>
          <p:nvPr>
            <p:ph type="subTitle" idx="1"/>
          </p:nvPr>
        </p:nvSpPr>
        <p:spPr>
          <a:xfrm>
            <a:off x="623611" y="5369525"/>
            <a:ext cx="10944775" cy="1655762"/>
          </a:xfrm>
        </p:spPr>
        <p:txBody>
          <a:bodyPr>
            <a:normAutofit/>
          </a:bodyPr>
          <a:lstStyle/>
          <a:p>
            <a:r>
              <a:rPr lang="es-MX" sz="2800" b="1" dirty="0">
                <a:solidFill>
                  <a:srgbClr val="5C4511"/>
                </a:solidFill>
                <a:latin typeface="Bahnschrift Light" panose="020B0502040204020203" pitchFamily="34" charset="0"/>
              </a:rPr>
              <a:t>María, la Madre de Jesús: </a:t>
            </a:r>
            <a:r>
              <a:rPr lang="es-MX" sz="2800" i="1" dirty="0">
                <a:solidFill>
                  <a:srgbClr val="5C4511"/>
                </a:solidFill>
                <a:latin typeface="Bahnschrift Light" panose="020B0502040204020203" pitchFamily="34" charset="0"/>
              </a:rPr>
              <a:t>Jesús tu fortaleza para el diario vivir</a:t>
            </a:r>
            <a:endParaRPr lang="es-ES_tradnl" sz="2800" i="1" dirty="0">
              <a:solidFill>
                <a:srgbClr val="5C4511"/>
              </a:solidFill>
              <a:latin typeface="Bahnschrift Light" panose="020B0502040204020203" pitchFamily="34" charset="0"/>
            </a:endParaRPr>
          </a:p>
        </p:txBody>
      </p:sp>
      <p:pic>
        <p:nvPicPr>
          <p:cNvPr id="1026" name="Picture 2" descr="Etiqueta de doodle horizontal - Descargar PNG/SVG transparente">
            <a:extLst>
              <a:ext uri="{FF2B5EF4-FFF2-40B4-BE49-F238E27FC236}">
                <a16:creationId xmlns:a16="http://schemas.microsoft.com/office/drawing/2014/main" id="{7A0CF8FB-AFF8-4DB7-980B-B42BD851CE9E}"/>
              </a:ext>
            </a:extLst>
          </p:cNvPr>
          <p:cNvPicPr>
            <a:picLocks noChangeAspect="1" noChangeArrowheads="1"/>
          </p:cNvPicPr>
          <p:nvPr/>
        </p:nvPicPr>
        <p:blipFill>
          <a:blip r:embed="rId4">
            <a:duotone>
              <a:prstClr val="black"/>
              <a:srgbClr val="5C4511">
                <a:tint val="45000"/>
                <a:satMod val="400000"/>
              </a:srgbClr>
            </a:duotone>
            <a:extLst>
              <a:ext uri="{28A0092B-C50C-407E-A947-70E740481C1C}">
                <a14:useLocalDpi xmlns:a14="http://schemas.microsoft.com/office/drawing/2010/main" val="0"/>
              </a:ext>
            </a:extLst>
          </a:blip>
          <a:srcRect/>
          <a:stretch>
            <a:fillRect/>
          </a:stretch>
        </p:blipFill>
        <p:spPr bwMode="auto">
          <a:xfrm>
            <a:off x="553741" y="-725448"/>
            <a:ext cx="3552094" cy="339814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42713B05-6022-42B8-A6F2-F68EAC076423}"/>
              </a:ext>
            </a:extLst>
          </p:cNvPr>
          <p:cNvSpPr txBox="1"/>
          <p:nvPr/>
        </p:nvSpPr>
        <p:spPr>
          <a:xfrm>
            <a:off x="742622" y="607239"/>
            <a:ext cx="3049233" cy="769441"/>
          </a:xfrm>
          <a:prstGeom prst="rect">
            <a:avLst/>
          </a:prstGeom>
          <a:noFill/>
        </p:spPr>
        <p:txBody>
          <a:bodyPr wrap="none" rtlCol="0">
            <a:spAutoFit/>
          </a:bodyPr>
          <a:lstStyle/>
          <a:p>
            <a:r>
              <a:rPr lang="es-MX" sz="4400" dirty="0">
                <a:solidFill>
                  <a:srgbClr val="5C4511"/>
                </a:solidFill>
                <a:latin typeface="Papyrus" panose="03070502060502030205" pitchFamily="66" charset="0"/>
              </a:rPr>
              <a:t>Sesión tres</a:t>
            </a:r>
            <a:endParaRPr lang="es-ES_tradnl" sz="4400" dirty="0">
              <a:solidFill>
                <a:srgbClr val="5C4511"/>
              </a:solidFill>
              <a:latin typeface="Papyrus" panose="03070502060502030205" pitchFamily="66" charset="0"/>
            </a:endParaRPr>
          </a:p>
        </p:txBody>
      </p:sp>
    </p:spTree>
    <p:extLst>
      <p:ext uri="{BB962C8B-B14F-4D97-AF65-F5344CB8AC3E}">
        <p14:creationId xmlns:p14="http://schemas.microsoft.com/office/powerpoint/2010/main" val="921048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D7409D-F61E-45B9-BC46-D6C42936C965}"/>
              </a:ext>
            </a:extLst>
          </p:cNvPr>
          <p:cNvSpPr>
            <a:spLocks noGrp="1"/>
          </p:cNvSpPr>
          <p:nvPr>
            <p:ph type="title"/>
          </p:nvPr>
        </p:nvSpPr>
        <p:spPr/>
        <p:txBody>
          <a:bodyPr/>
          <a:lstStyle/>
          <a:p>
            <a:r>
              <a:rPr lang="es-MX" dirty="0"/>
              <a:t>Próxima reunión :</a:t>
            </a:r>
            <a:endParaRPr lang="es-ES_tradnl" dirty="0"/>
          </a:p>
        </p:txBody>
      </p:sp>
    </p:spTree>
    <p:extLst>
      <p:ext uri="{BB962C8B-B14F-4D97-AF65-F5344CB8AC3E}">
        <p14:creationId xmlns:p14="http://schemas.microsoft.com/office/powerpoint/2010/main" val="1439605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Compartir :</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algn="just"/>
            <a:endParaRPr lang="es-MX" sz="2400" dirty="0">
              <a:latin typeface="Bahnschrift Light" panose="020B0502040204020203" pitchFamily="34" charset="0"/>
            </a:endParaRPr>
          </a:p>
          <a:p>
            <a:pPr algn="just"/>
            <a:r>
              <a:rPr lang="es-MX" sz="2400" dirty="0">
                <a:latin typeface="Bahnschrift Light" panose="020B0502040204020203" pitchFamily="34" charset="0"/>
              </a:rPr>
              <a:t>¿Reflexionaste sobre las verdades acerca de Jesús que hablamos la semana pasada? </a:t>
            </a:r>
          </a:p>
          <a:p>
            <a:pPr algn="just"/>
            <a:endParaRPr lang="es-MX" sz="2400" dirty="0">
              <a:latin typeface="Bahnschrift Light" panose="020B0502040204020203" pitchFamily="34" charset="0"/>
            </a:endParaRPr>
          </a:p>
          <a:p>
            <a:pPr algn="just"/>
            <a:r>
              <a:rPr lang="es-MX" sz="2400" dirty="0">
                <a:latin typeface="Bahnschrift Light" panose="020B0502040204020203" pitchFamily="34" charset="0"/>
              </a:rPr>
              <a:t>Compartir el versículo de Memoria 1 Juan 1:9</a:t>
            </a:r>
          </a:p>
          <a:p>
            <a:pPr algn="just"/>
            <a:endParaRPr lang="es-MX" sz="2400" dirty="0">
              <a:latin typeface="Bahnschrift Light" panose="020B0502040204020203" pitchFamily="34" charset="0"/>
            </a:endParaRPr>
          </a:p>
        </p:txBody>
      </p:sp>
    </p:spTree>
    <p:extLst>
      <p:ext uri="{BB962C8B-B14F-4D97-AF65-F5344CB8AC3E}">
        <p14:creationId xmlns:p14="http://schemas.microsoft.com/office/powerpoint/2010/main" val="57742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Ver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Vamos a recordar el segmento de la historia que estudiaremos el día de hoy, mientras lo ves piensa en estas preguntas :</a:t>
            </a:r>
          </a:p>
          <a:p>
            <a:pPr marL="0" indent="0" algn="just">
              <a:buNone/>
            </a:pPr>
            <a:endParaRPr lang="es-MX" sz="2400" dirty="0">
              <a:latin typeface="Bahnschrift Light" panose="020B0502040204020203" pitchFamily="34" charset="0"/>
            </a:endParaRPr>
          </a:p>
          <a:p>
            <a:pPr algn="just"/>
            <a:r>
              <a:rPr lang="es-MX" sz="2400" i="1" dirty="0">
                <a:latin typeface="Bahnschrift Light" panose="020B0502040204020203" pitchFamily="34" charset="0"/>
              </a:rPr>
              <a:t>¿Qué te llamó más la atención? y ¿Por qué?</a:t>
            </a:r>
          </a:p>
          <a:p>
            <a:pPr marL="0" indent="0" algn="just">
              <a:buNone/>
            </a:pPr>
            <a:endParaRPr lang="es-MX" sz="2400" dirty="0">
              <a:latin typeface="Bahnschrift Light" panose="020B0502040204020203" pitchFamily="34" charset="0"/>
            </a:endParaRPr>
          </a:p>
        </p:txBody>
      </p:sp>
      <p:pic>
        <p:nvPicPr>
          <p:cNvPr id="5" name="Imagen 4" descr="Imagen que contiene dibujo&#10;&#10;Descripción generada automáticamente">
            <a:hlinkClick r:id="rId3"/>
            <a:extLst>
              <a:ext uri="{FF2B5EF4-FFF2-40B4-BE49-F238E27FC236}">
                <a16:creationId xmlns:a16="http://schemas.microsoft.com/office/drawing/2014/main" id="{56108B5E-81B0-4AFC-A322-61433198BD11}"/>
              </a:ext>
            </a:extLst>
          </p:cNvPr>
          <p:cNvPicPr>
            <a:picLocks noChangeAspect="1"/>
          </p:cNvPicPr>
          <p:nvPr/>
        </p:nvPicPr>
        <p:blipFill>
          <a:blip r:embed="rId4">
            <a:duotone>
              <a:prstClr val="black"/>
              <a:srgbClr val="5C4511">
                <a:tint val="45000"/>
                <a:satMod val="400000"/>
              </a:srgbClr>
            </a:duotone>
            <a:extLst>
              <a:ext uri="{28A0092B-C50C-407E-A947-70E740481C1C}">
                <a14:useLocalDpi xmlns:a14="http://schemas.microsoft.com/office/drawing/2010/main" val="0"/>
              </a:ext>
            </a:extLst>
          </a:blip>
          <a:stretch>
            <a:fillRect/>
          </a:stretch>
        </p:blipFill>
        <p:spPr>
          <a:xfrm>
            <a:off x="5454394" y="4652413"/>
            <a:ext cx="1283211" cy="941834"/>
          </a:xfrm>
          <a:prstGeom prst="rect">
            <a:avLst/>
          </a:prstGeom>
        </p:spPr>
      </p:pic>
    </p:spTree>
    <p:extLst>
      <p:ext uri="{BB962C8B-B14F-4D97-AF65-F5344CB8AC3E}">
        <p14:creationId xmlns:p14="http://schemas.microsoft.com/office/powerpoint/2010/main" val="603552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Saber : </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Lucas 1:26-38</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¿Qué tipo de cosas pudo haber pensado y sentido María cuando escuchó el mensaje del ángel Gabriel?</a:t>
            </a:r>
          </a:p>
          <a:p>
            <a:pPr algn="just"/>
            <a:r>
              <a:rPr lang="es-MX" sz="2400" dirty="0">
                <a:latin typeface="Bahnschrift Light" panose="020B0502040204020203" pitchFamily="34" charset="0"/>
              </a:rPr>
              <a:t>Aunque María pudo haber pensado y sentido un sin número de cosas, ¿cuál fue su respuesta? </a:t>
            </a:r>
          </a:p>
          <a:p>
            <a:pPr algn="just"/>
            <a:r>
              <a:rPr lang="es-MX" sz="2400" dirty="0">
                <a:latin typeface="Bahnschrift Light" panose="020B0502040204020203" pitchFamily="34" charset="0"/>
              </a:rPr>
              <a:t>¿Cómo piensas que podría haber respondido?</a:t>
            </a:r>
          </a:p>
          <a:p>
            <a:pPr algn="just"/>
            <a:endParaRPr lang="es-MX" sz="2400" dirty="0">
              <a:latin typeface="Bahnschrift Light" panose="020B0502040204020203" pitchFamily="34" charset="0"/>
            </a:endParaRPr>
          </a:p>
        </p:txBody>
      </p:sp>
    </p:spTree>
    <p:extLst>
      <p:ext uri="{BB962C8B-B14F-4D97-AF65-F5344CB8AC3E}">
        <p14:creationId xmlns:p14="http://schemas.microsoft.com/office/powerpoint/2010/main" val="8315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Sabías que…</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María estaba comprometida con José, lo cual en su cultura era un compromiso tan fuerte como el matrimonio. Aunque María estaba viviendo con su familia, era considerada legalmente como la esposa de José. </a:t>
            </a:r>
          </a:p>
          <a:p>
            <a:pPr marL="0" indent="0" algn="just">
              <a:buNone/>
            </a:pPr>
            <a:r>
              <a:rPr lang="es-MX" sz="2400" dirty="0">
                <a:latin typeface="Bahnschrift Light" panose="020B0502040204020203" pitchFamily="34" charset="0"/>
              </a:rPr>
              <a:t>Si se sospechaba que ella le había sido infiel, José tenía todo el derecho de matarla, como a una mujer encontrada en adulterio o al menos obligarla a salir de la ciudad en vergüenza y desgracia. </a:t>
            </a:r>
          </a:p>
          <a:p>
            <a:pPr marL="0" indent="0" algn="just">
              <a:buNone/>
            </a:pPr>
            <a:r>
              <a:rPr lang="es-MX" sz="2400" dirty="0">
                <a:latin typeface="Bahnschrift Light" panose="020B0502040204020203" pitchFamily="34" charset="0"/>
              </a:rPr>
              <a:t>Por lo tanto, el embarazo de María no debe haber sido algo que ninguno de los dos tomara a la ligera.</a:t>
            </a:r>
            <a:endParaRPr lang="es-MX" sz="2400" i="1" dirty="0">
              <a:latin typeface="Bahnschrift Light" panose="020B0502040204020203" pitchFamily="34" charset="0"/>
            </a:endParaRPr>
          </a:p>
        </p:txBody>
      </p:sp>
      <p:pic>
        <p:nvPicPr>
          <p:cNvPr id="4" name="Picture 2" descr="Etiqueta de doodle horizontal - Descargar PNG/SVG transparente" hidden="1">
            <a:extLst>
              <a:ext uri="{FF2B5EF4-FFF2-40B4-BE49-F238E27FC236}">
                <a16:creationId xmlns:a16="http://schemas.microsoft.com/office/drawing/2014/main" id="{72CFCEB8-0FDD-4379-BF55-43432A35616D}"/>
              </a:ext>
            </a:extLst>
          </p:cNvPr>
          <p:cNvPicPr>
            <a:picLocks noChangeAspect="1" noChangeArrowheads="1"/>
          </p:cNvPicPr>
          <p:nvPr/>
        </p:nvPicPr>
        <p:blipFill>
          <a:blip r:embed="rId3">
            <a:duotone>
              <a:prstClr val="black"/>
              <a:srgbClr val="5C4511">
                <a:tint val="45000"/>
                <a:satMod val="400000"/>
              </a:srgbClr>
            </a:duotone>
            <a:extLst>
              <a:ext uri="{28A0092B-C50C-407E-A947-70E740481C1C}">
                <a14:useLocalDpi xmlns:a14="http://schemas.microsoft.com/office/drawing/2010/main" val="0"/>
              </a:ext>
            </a:extLst>
          </a:blip>
          <a:srcRect/>
          <a:stretch>
            <a:fillRect/>
          </a:stretch>
        </p:blipFill>
        <p:spPr bwMode="auto">
          <a:xfrm>
            <a:off x="642232" y="-259192"/>
            <a:ext cx="3398143" cy="3398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981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Vivir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a:xfrm>
            <a:off x="1057835" y="2851171"/>
            <a:ext cx="10076330" cy="3808336"/>
          </a:xfrm>
        </p:spPr>
        <p:txBody>
          <a:bodyPr>
            <a:normAutofit/>
          </a:bodyPr>
          <a:lstStyle/>
          <a:p>
            <a:pPr marL="0" indent="0" algn="just">
              <a:buNone/>
            </a:pPr>
            <a:r>
              <a:rPr lang="es-MX" sz="2800" dirty="0">
                <a:latin typeface="Bahnschrift Light" panose="020B0502040204020203" pitchFamily="34" charset="0"/>
              </a:rPr>
              <a:t>En un momento, la vida de María cambió para siempre como resultado de decidir que Dios la usaría para llevar a cabo esa tarea, que en términos humanos era imposible. Pero como el ángel Gabriel dijo: “</a:t>
            </a:r>
            <a:r>
              <a:rPr lang="es-MX" sz="2800" b="1" i="1" dirty="0">
                <a:latin typeface="Bahnschrift Light" panose="020B0502040204020203" pitchFamily="34" charset="0"/>
              </a:rPr>
              <a:t>Nada es imposible para Dios”. </a:t>
            </a:r>
          </a:p>
          <a:p>
            <a:pPr marL="0" indent="0" algn="just">
              <a:buNone/>
            </a:pPr>
            <a:endParaRPr lang="es-MX" sz="2800" dirty="0">
              <a:latin typeface="Bahnschrift Light" panose="020B0502040204020203" pitchFamily="34" charset="0"/>
            </a:endParaRPr>
          </a:p>
        </p:txBody>
      </p:sp>
    </p:spTree>
    <p:extLst>
      <p:ext uri="{BB962C8B-B14F-4D97-AF65-F5344CB8AC3E}">
        <p14:creationId xmlns:p14="http://schemas.microsoft.com/office/powerpoint/2010/main" val="1063336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Vivir : </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Mateo 16:24  - Santiago 1:26 - Mateo 5:48 </a:t>
            </a:r>
          </a:p>
          <a:p>
            <a:pPr marL="0" indent="0" algn="just">
              <a:buNone/>
            </a:pPr>
            <a:endParaRPr lang="es-MX" sz="2400" dirty="0">
              <a:latin typeface="Bahnschrift Light" panose="020B0502040204020203" pitchFamily="34" charset="0"/>
            </a:endParaRPr>
          </a:p>
          <a:p>
            <a:pPr marL="0" indent="0" algn="just">
              <a:buNone/>
            </a:pPr>
            <a:r>
              <a:rPr lang="es-MX" sz="2400" dirty="0">
                <a:latin typeface="Bahnschrift Light" panose="020B0502040204020203" pitchFamily="34" charset="0"/>
              </a:rPr>
              <a:t>Según estos versículos, ¿Cómo deberíamos vivir nuestras vidas?</a:t>
            </a:r>
          </a:p>
          <a:p>
            <a:pPr marL="0" indent="0" algn="just">
              <a:buNone/>
            </a:pPr>
            <a:endParaRPr lang="es-MX" sz="2400" dirty="0">
              <a:latin typeface="Bahnschrift Light" panose="020B0502040204020203" pitchFamily="34" charset="0"/>
            </a:endParaRPr>
          </a:p>
          <a:p>
            <a:pPr marL="0" indent="719138" algn="just">
              <a:buNone/>
            </a:pPr>
            <a:r>
              <a:rPr lang="es-MX" sz="2400" dirty="0">
                <a:latin typeface="Bahnschrift Light" panose="020B0502040204020203" pitchFamily="34" charset="0"/>
              </a:rPr>
              <a:t>De acuerdo con esto, ¿Cómo dirías que te está yendo como cristiana?</a:t>
            </a:r>
          </a:p>
        </p:txBody>
      </p:sp>
      <p:pic>
        <p:nvPicPr>
          <p:cNvPr id="8" name="Gráfico 7" descr="Corazón">
            <a:extLst>
              <a:ext uri="{FF2B5EF4-FFF2-40B4-BE49-F238E27FC236}">
                <a16:creationId xmlns:a16="http://schemas.microsoft.com/office/drawing/2014/main" id="{0533E2BE-25D1-4EF8-AF04-F1A92D9548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3644" y="4002372"/>
            <a:ext cx="528403" cy="528403"/>
          </a:xfrm>
          <a:prstGeom prst="rect">
            <a:avLst/>
          </a:prstGeom>
        </p:spPr>
      </p:pic>
    </p:spTree>
    <p:extLst>
      <p:ext uri="{BB962C8B-B14F-4D97-AF65-F5344CB8AC3E}">
        <p14:creationId xmlns:p14="http://schemas.microsoft.com/office/powerpoint/2010/main" val="355209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Vivir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La Biblia nos dice que hay tres clases de personas:</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La persona natural</a:t>
            </a:r>
          </a:p>
          <a:p>
            <a:pPr algn="just"/>
            <a:r>
              <a:rPr lang="es-MX" sz="2400" dirty="0">
                <a:latin typeface="Bahnschrift Light" panose="020B0502040204020203" pitchFamily="34" charset="0"/>
              </a:rPr>
              <a:t>La persona espiritual</a:t>
            </a:r>
          </a:p>
          <a:p>
            <a:pPr algn="just"/>
            <a:r>
              <a:rPr lang="es-MX" sz="2400" dirty="0">
                <a:latin typeface="Bahnschrift Light" panose="020B0502040204020203" pitchFamily="34" charset="0"/>
              </a:rPr>
              <a:t>La persona carnal</a:t>
            </a:r>
          </a:p>
          <a:p>
            <a:pPr algn="just"/>
            <a:endParaRPr lang="es-MX" sz="2400" dirty="0">
              <a:latin typeface="Bahnschrift Light" panose="020B0502040204020203" pitchFamily="34" charset="0"/>
            </a:endParaRPr>
          </a:p>
          <a:p>
            <a:pPr marL="0" indent="0" algn="just">
              <a:buNone/>
            </a:pPr>
            <a:endParaRPr lang="es-MX" sz="2400" dirty="0">
              <a:latin typeface="Bahnschrift Light" panose="020B0502040204020203" pitchFamily="34" charset="0"/>
            </a:endParaRPr>
          </a:p>
          <a:p>
            <a:pPr algn="just"/>
            <a:endParaRPr lang="es-MX" sz="2400" dirty="0">
              <a:latin typeface="Bahnschrift Light" panose="020B0502040204020203" pitchFamily="34" charset="0"/>
            </a:endParaRPr>
          </a:p>
        </p:txBody>
      </p:sp>
    </p:spTree>
    <p:extLst>
      <p:ext uri="{BB962C8B-B14F-4D97-AF65-F5344CB8AC3E}">
        <p14:creationId xmlns:p14="http://schemas.microsoft.com/office/powerpoint/2010/main" val="167733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1047</TotalTime>
  <Words>2318</Words>
  <Application>Microsoft Office PowerPoint</Application>
  <PresentationFormat>Panorámica</PresentationFormat>
  <Paragraphs>188</Paragraphs>
  <Slides>20</Slides>
  <Notes>20</Notes>
  <HiddenSlides>0</HiddenSlides>
  <MMClips>0</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20</vt:i4>
      </vt:variant>
    </vt:vector>
  </HeadingPairs>
  <TitlesOfParts>
    <vt:vector size="28" baseType="lpstr">
      <vt:lpstr>Arial</vt:lpstr>
      <vt:lpstr>Bahnschrift Light</vt:lpstr>
      <vt:lpstr>Calibri</vt:lpstr>
      <vt:lpstr>Calibri Light</vt:lpstr>
      <vt:lpstr>Papyrus</vt:lpstr>
      <vt:lpstr>Diseño personalizado</vt:lpstr>
      <vt:lpstr>Tema de Office</vt:lpstr>
      <vt:lpstr>1_Diseño personalizado</vt:lpstr>
      <vt:lpstr>Presentación de PowerPoint</vt:lpstr>
      <vt:lpstr>Jesús, nuestro poder para vivir</vt:lpstr>
      <vt:lpstr>Compartir :</vt:lpstr>
      <vt:lpstr>Ver</vt:lpstr>
      <vt:lpstr>Saber : </vt:lpstr>
      <vt:lpstr>Sabías que…</vt:lpstr>
      <vt:lpstr>Vivir</vt:lpstr>
      <vt:lpstr>Vivir : </vt:lpstr>
      <vt:lpstr>Vivir</vt:lpstr>
      <vt:lpstr>La persona natural:</vt:lpstr>
      <vt:lpstr>La persona espiritual:</vt:lpstr>
      <vt:lpstr>La persona carnal:</vt:lpstr>
      <vt:lpstr>Vivir</vt:lpstr>
      <vt:lpstr>Vivir :</vt:lpstr>
      <vt:lpstr>Vivir :</vt:lpstr>
      <vt:lpstr>Dime más :</vt:lpstr>
      <vt:lpstr>Dime más : </vt:lpstr>
      <vt:lpstr>Profundizando:</vt:lpstr>
      <vt:lpstr>Decir :</vt:lpstr>
      <vt:lpstr>Próxima reunión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Anabell Alvarado</dc:creator>
  <cp:lastModifiedBy>Anabell Alvarado</cp:lastModifiedBy>
  <cp:revision>60</cp:revision>
  <dcterms:created xsi:type="dcterms:W3CDTF">2020-05-15T06:40:48Z</dcterms:created>
  <dcterms:modified xsi:type="dcterms:W3CDTF">2020-07-08T03:35:01Z</dcterms:modified>
</cp:coreProperties>
</file>