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8288000" cy="10287000"/>
  <p:notesSz cx="6858000" cy="9144000"/>
  <p:embeddedFontLst>
    <p:embeddedFont>
      <p:font typeface="Aileron Regular" panose="020B0604020202020204" charset="0"/>
      <p:regular r:id="rId86"/>
    </p:embeddedFont>
    <p:embeddedFont>
      <p:font typeface="Aileron Regular Bold" panose="020B0604020202020204" charset="0"/>
      <p:regular r:id="rId87"/>
    </p:embeddedFont>
    <p:embeddedFont>
      <p:font typeface="Big Shoulders Display Bold" panose="020B0604020202020204" charset="0"/>
      <p:regular r:id="rId88"/>
    </p:embeddedFont>
    <p:embeddedFont>
      <p:font typeface="Brittany" panose="020B0604020202020204" charset="0"/>
      <p:regular r:id="rId89"/>
    </p:embeddedFont>
    <p:embeddedFont>
      <p:font typeface="Lato" panose="020F0502020204030203" pitchFamily="34" charset="0"/>
      <p:regular r:id="rId90"/>
      <p:bold r:id="rId91"/>
      <p:italic r:id="rId92"/>
      <p:boldItalic r:id="rId93"/>
    </p:embeddedFont>
    <p:embeddedFont>
      <p:font typeface="Lato Bold" panose="020F0502020204030203" pitchFamily="34" charset="0"/>
      <p:regular r:id="rId94"/>
      <p:bold r:id="rId95"/>
    </p:embeddedFont>
    <p:embeddedFont>
      <p:font typeface="Lato Italics" panose="020B0604020202020204" charset="0"/>
      <p:regular r:id="rId96"/>
    </p:embeddedFont>
    <p:embeddedFont>
      <p:font typeface="Montserrat Classic" panose="020B0604020202020204" charset="0"/>
      <p:regular r:id="rId97"/>
    </p:embeddedFont>
    <p:embeddedFont>
      <p:font typeface="Montserrat Classic Bold" panose="020B0604020202020204" charset="0"/>
      <p:regular r:id="rId98"/>
    </p:embeddedFont>
    <p:embeddedFont>
      <p:font typeface="Montserrat Extra-Bold" panose="020B0604020202020204" charset="0"/>
      <p:regular r:id="rId99"/>
    </p:embeddedFont>
    <p:embeddedFont>
      <p:font typeface="Montserrat Light" panose="00000400000000000000" pitchFamily="50" charset="0"/>
      <p:regular r:id="rId100"/>
      <p:italic r:id="rId101"/>
    </p:embeddedFont>
    <p:embeddedFont>
      <p:font typeface="Montserrat Light Bold" panose="020B0604020202020204" charset="0"/>
      <p:regular r:id="rId102"/>
    </p:embeddedFont>
    <p:embeddedFont>
      <p:font typeface="Now" panose="020B0604020202020204" charset="0"/>
      <p:regular r:id="rId103"/>
    </p:embeddedFont>
    <p:embeddedFont>
      <p:font typeface="Now Bold" panose="020B0604020202020204" charset="0"/>
      <p:regular r:id="rId104"/>
    </p:embeddedFont>
    <p:embeddedFont>
      <p:font typeface="Now Bold Bold" panose="020B0604020202020204" charset="0"/>
      <p:regular r:id="rId105"/>
    </p:embeddedFont>
    <p:embeddedFont>
      <p:font typeface="Open Sans Extra Bold" panose="020B0604020202020204" charset="0"/>
      <p:regular r:id="rId106"/>
    </p:embeddedFont>
    <p:embeddedFont>
      <p:font typeface="Open Sans Light Bold" panose="020B0604020202020204" charset="0"/>
      <p:regular r:id="rId107"/>
    </p:embeddedFont>
    <p:embeddedFont>
      <p:font typeface="Oswald" panose="00000500000000000000" pitchFamily="2" charset="0"/>
      <p:regular r:id="rId108"/>
      <p:bold r:id="rId109"/>
    </p:embeddedFont>
    <p:embeddedFont>
      <p:font typeface="Oswald Bold" panose="00000800000000000000" charset="0"/>
      <p:regular r:id="rId110"/>
    </p:embeddedFont>
    <p:embeddedFont>
      <p:font typeface="Squada One" panose="020B0604020202020204" charset="0"/>
      <p:regular r:id="rId111"/>
    </p:embeddedFont>
    <p:embeddedFont>
      <p:font typeface="Tomorrow" panose="020B0604020202020204" charset="0"/>
      <p:regular r:id="rId1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12" Type="http://schemas.openxmlformats.org/officeDocument/2006/relationships/font" Target="fonts/font27.fntdata"/><Relationship Id="rId16" Type="http://schemas.openxmlformats.org/officeDocument/2006/relationships/slide" Target="slides/slide15.xml"/><Relationship Id="rId107" Type="http://schemas.openxmlformats.org/officeDocument/2006/relationships/font" Target="fonts/font2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8.fntdata"/><Relationship Id="rId108" Type="http://schemas.openxmlformats.org/officeDocument/2006/relationships/font" Target="fonts/font2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1.fntdata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104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110" Type="http://schemas.openxmlformats.org/officeDocument/2006/relationships/font" Target="fonts/font25.fntdata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5.fntdata"/><Relationship Id="rId105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111" Type="http://schemas.openxmlformats.org/officeDocument/2006/relationships/font" Target="fonts/font2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81.png"/><Relationship Id="rId5" Type="http://schemas.openxmlformats.org/officeDocument/2006/relationships/image" Target="../media/image70.png"/><Relationship Id="rId10" Type="http://schemas.openxmlformats.org/officeDocument/2006/relationships/image" Target="../media/image80.svg"/><Relationship Id="rId4" Type="http://schemas.openxmlformats.org/officeDocument/2006/relationships/image" Target="../media/image76.svg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7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9.svg"/><Relationship Id="rId7" Type="http://schemas.openxmlformats.org/officeDocument/2006/relationships/image" Target="../media/image107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7" Type="http://schemas.openxmlformats.org/officeDocument/2006/relationships/image" Target="../media/image8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1.png"/><Relationship Id="rId3" Type="http://schemas.openxmlformats.org/officeDocument/2006/relationships/image" Target="../media/image106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87.svg"/><Relationship Id="rId2" Type="http://schemas.openxmlformats.org/officeDocument/2006/relationships/image" Target="../media/image111.jpe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109.svg"/><Relationship Id="rId10" Type="http://schemas.openxmlformats.org/officeDocument/2006/relationships/image" Target="../media/image62.svg"/><Relationship Id="rId4" Type="http://schemas.openxmlformats.org/officeDocument/2006/relationships/image" Target="../media/image107.svg"/><Relationship Id="rId9" Type="http://schemas.openxmlformats.org/officeDocument/2006/relationships/image" Target="../media/image61.png"/><Relationship Id="rId1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107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113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115.png"/><Relationship Id="rId10" Type="http://schemas.openxmlformats.org/officeDocument/2006/relationships/image" Target="../media/image61.png"/><Relationship Id="rId4" Type="http://schemas.openxmlformats.org/officeDocument/2006/relationships/image" Target="../media/image114.svg"/><Relationship Id="rId9" Type="http://schemas.openxmlformats.org/officeDocument/2006/relationships/image" Target="../media/image60.svg"/><Relationship Id="rId1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7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114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0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87.sv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42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4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angelismoglobal.org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88" t="14411" r="6610" b="14411"/>
          <a:stretch>
            <a:fillRect/>
          </a:stretch>
        </p:blipFill>
        <p:spPr>
          <a:xfrm>
            <a:off x="1441462" y="3482169"/>
            <a:ext cx="15405077" cy="33226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7390" y="840580"/>
            <a:ext cx="14313221" cy="753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892" dirty="0">
                <a:solidFill>
                  <a:srgbClr val="000000"/>
                </a:solidFill>
                <a:latin typeface="Now Bold"/>
              </a:rPr>
              <a:t>JOIN THOUSANDS OF CHURCHES</a:t>
            </a:r>
          </a:p>
          <a:p>
            <a:pPr algn="ctr">
              <a:lnSpc>
                <a:spcPts val="8409"/>
              </a:lnSpc>
            </a:pPr>
            <a:r>
              <a:rPr lang="en-US" sz="6892" dirty="0">
                <a:solidFill>
                  <a:srgbClr val="000000"/>
                </a:solidFill>
                <a:latin typeface="Now Bold"/>
              </a:rPr>
              <a:t>and ministries around the world</a:t>
            </a:r>
          </a:p>
          <a:p>
            <a:pPr algn="ctr">
              <a:lnSpc>
                <a:spcPts val="8409"/>
              </a:lnSpc>
            </a:pPr>
            <a:r>
              <a:rPr lang="en-US" sz="6892" dirty="0">
                <a:solidFill>
                  <a:srgbClr val="000000"/>
                </a:solidFill>
                <a:latin typeface="Now Bold"/>
              </a:rPr>
              <a:t>AND dedicate the entire </a:t>
            </a:r>
            <a:r>
              <a:rPr lang="en-US" sz="6892" dirty="0">
                <a:solidFill>
                  <a:srgbClr val="BF1819"/>
                </a:solidFill>
                <a:latin typeface="Now Bold"/>
              </a:rPr>
              <a:t>month of May 2024</a:t>
            </a:r>
          </a:p>
          <a:p>
            <a:pPr algn="ctr">
              <a:lnSpc>
                <a:spcPts val="8409"/>
              </a:lnSpc>
            </a:pPr>
            <a:r>
              <a:rPr lang="en-US" sz="6892" dirty="0">
                <a:solidFill>
                  <a:srgbClr val="BF1819"/>
                </a:solidFill>
                <a:latin typeface="Now Bold"/>
              </a:rPr>
              <a:t>to sharing</a:t>
            </a:r>
          </a:p>
          <a:p>
            <a:pPr algn="ctr">
              <a:lnSpc>
                <a:spcPts val="8409"/>
              </a:lnSpc>
            </a:pPr>
            <a:r>
              <a:rPr lang="en-US" sz="6892" dirty="0">
                <a:solidFill>
                  <a:srgbClr val="000000"/>
                </a:solidFill>
                <a:latin typeface="Now Bold"/>
              </a:rPr>
              <a:t>the Gospel of Jesus Christ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rcRect l="9607" t="24593" r="64179" b="25219"/>
          <a:stretch>
            <a:fillRect/>
          </a:stretch>
        </p:blipFill>
        <p:spPr>
          <a:xfrm>
            <a:off x="-7257082" y="0"/>
            <a:ext cx="11084694" cy="106112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798266"/>
            <a:ext cx="18288000" cy="66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IMAGINE HOW THIS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will impact your neighborhood,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your city, your country 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and the world!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319" t="20181" r="6032" b="20726"/>
          <a:stretch>
            <a:fillRect/>
          </a:stretch>
        </p:blipFill>
        <p:spPr>
          <a:xfrm>
            <a:off x="1911174" y="3859393"/>
            <a:ext cx="14465652" cy="25682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9607" t="24593" r="62617" b="25219"/>
          <a:stretch>
            <a:fillRect/>
          </a:stretch>
        </p:blipFill>
        <p:spPr>
          <a:xfrm>
            <a:off x="6506284" y="-2320388"/>
            <a:ext cx="16983486" cy="153441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20671" y="1531297"/>
            <a:ext cx="14046658" cy="713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Launch February 21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90 Days of Hope (June - August)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Witnessing Meetings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December: GO Christmas Evangelism (GO Christmas)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Decade of Evangelism Launch Meetings (1st, 2nd)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Expand, complete the national Global Evangelism Team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Continental Task Forces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599205"/>
            <a:ext cx="16340212" cy="126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THIS IS THE TIME!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3132604" cy="8249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97500" y="5169071"/>
            <a:ext cx="13272122" cy="3604732"/>
            <a:chOff x="0" y="0"/>
            <a:chExt cx="17696163" cy="4806309"/>
          </a:xfrm>
        </p:grpSpPr>
        <p:sp>
          <p:nvSpPr>
            <p:cNvPr id="5" name="TextBox 5"/>
            <p:cNvSpPr txBox="1"/>
            <p:nvPr/>
          </p:nvSpPr>
          <p:spPr>
            <a:xfrm>
              <a:off x="2751739" y="-285750"/>
              <a:ext cx="12729695" cy="330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6"/>
                </a:lnSpc>
                <a:spcBef>
                  <a:spcPct val="0"/>
                </a:spcBef>
              </a:pPr>
              <a:r>
                <a:rPr lang="en-US" sz="1486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848456"/>
              <a:ext cx="17696163" cy="1957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 spc="3071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98879" y="9143152"/>
            <a:ext cx="13272122" cy="67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3963" spc="376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0408" y="801063"/>
            <a:ext cx="8066070" cy="9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5"/>
              </a:lnSpc>
            </a:pPr>
            <a:r>
              <a:rPr lang="en-US" sz="5639" spc="1979">
                <a:solidFill>
                  <a:srgbClr val="EB1024"/>
                </a:solidFill>
                <a:latin typeface="Now Bold"/>
              </a:rPr>
              <a:t>LEMA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961" y="3857908"/>
            <a:ext cx="7316909" cy="8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2"/>
              </a:lnSpc>
            </a:pPr>
            <a:r>
              <a:rPr lang="en-US" sz="5116" spc="1795">
                <a:solidFill>
                  <a:srgbClr val="EB1024"/>
                </a:solidFill>
                <a:latin typeface="Now Bold"/>
              </a:rPr>
              <a:t>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237" y="6532858"/>
            <a:ext cx="7303291" cy="88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106" spc="1792">
                <a:solidFill>
                  <a:srgbClr val="EB1024"/>
                </a:solidFill>
                <a:latin typeface="Now Bold"/>
              </a:rPr>
              <a:t>MISION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408" y="1679394"/>
            <a:ext cx="5609817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4101" spc="176">
                <a:solidFill>
                  <a:srgbClr val="000000"/>
                </a:solidFill>
                <a:latin typeface="Now Bold"/>
              </a:rPr>
              <a:t>Train and involve the local church.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6961" y="4647790"/>
            <a:ext cx="12587409" cy="131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720" spc="159">
                <a:solidFill>
                  <a:srgbClr val="000000"/>
                </a:solidFill>
                <a:latin typeface="Now Bold"/>
              </a:rPr>
              <a:t>To advance the kingdom of God by preserving and propagating the gospel of Holiness.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4237" y="7340355"/>
            <a:ext cx="8182741" cy="19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713" spc="159">
                <a:solidFill>
                  <a:srgbClr val="000000"/>
                </a:solidFill>
                <a:latin typeface="Now Bold"/>
              </a:rPr>
              <a:t>Reach out to our communities proclaiming the message of salvation.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9607" t="24593" r="62810" b="25219"/>
          <a:stretch>
            <a:fillRect/>
          </a:stretch>
        </p:blipFill>
        <p:spPr>
          <a:xfrm>
            <a:off x="15937487" y="915363"/>
            <a:ext cx="1275079" cy="116004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723079" y="8192040"/>
            <a:ext cx="3489487" cy="1120908"/>
            <a:chOff x="0" y="0"/>
            <a:chExt cx="4652650" cy="1494544"/>
          </a:xfrm>
        </p:grpSpPr>
        <p:sp>
          <p:nvSpPr>
            <p:cNvPr id="14" name="TextBox 14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0"/>
            <a:ext cx="12635105" cy="1070267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6839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20815" y="302483"/>
            <a:ext cx="4022037" cy="3650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5009" y="1115149"/>
            <a:ext cx="3795994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2051">
                <a:solidFill>
                  <a:srgbClr val="EB1024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5009" y="2573883"/>
            <a:ext cx="7165391" cy="5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A digital evangelistic tool, relational, dynamic, innovative, highly multiplicative and free.</a:t>
            </a:r>
          </a:p>
          <a:p>
            <a:pPr>
              <a:lnSpc>
                <a:spcPts val="5792"/>
              </a:lnSpc>
            </a:pPr>
            <a:endParaRPr lang="en-US" sz="4050" spc="174">
              <a:solidFill>
                <a:srgbClr val="3D3923"/>
              </a:solidFill>
              <a:latin typeface="Now"/>
            </a:endParaRPr>
          </a:p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It is easy to implement both online and in person.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3337264" y="8363878"/>
            <a:ext cx="4127027" cy="1111416"/>
            <a:chOff x="0" y="0"/>
            <a:chExt cx="5502702" cy="1481887"/>
          </a:xfrm>
        </p:grpSpPr>
        <p:sp>
          <p:nvSpPr>
            <p:cNvPr id="9" name="TextBox 9"/>
            <p:cNvSpPr txBox="1"/>
            <p:nvPr/>
          </p:nvSpPr>
          <p:spPr>
            <a:xfrm>
              <a:off x="855666" y="-85725"/>
              <a:ext cx="3958357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1904"/>
              <a:ext cx="5502702" cy="599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FBFFFC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4955" y="9999714"/>
            <a:ext cx="3408916" cy="574572"/>
            <a:chOff x="0" y="0"/>
            <a:chExt cx="897821" cy="15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21" cy="151328"/>
            </a:xfrm>
            <a:custGeom>
              <a:avLst/>
              <a:gdLst/>
              <a:ahLst/>
              <a:cxnLst/>
              <a:rect l="l" t="t" r="r" b="b"/>
              <a:pathLst>
                <a:path w="897821" h="151328">
                  <a:moveTo>
                    <a:pt x="0" y="0"/>
                  </a:moveTo>
                  <a:lnTo>
                    <a:pt x="897821" y="0"/>
                  </a:lnTo>
                  <a:lnTo>
                    <a:pt x="897821" y="151328"/>
                  </a:lnTo>
                  <a:lnTo>
                    <a:pt x="0" y="151328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059" y="2492009"/>
            <a:ext cx="8483607" cy="57635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70153" y="8456664"/>
            <a:ext cx="5737591" cy="801636"/>
            <a:chOff x="0" y="0"/>
            <a:chExt cx="1511135" cy="2111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1135" cy="211130"/>
            </a:xfrm>
            <a:custGeom>
              <a:avLst/>
              <a:gdLst/>
              <a:ahLst/>
              <a:cxnLst/>
              <a:rect l="l" t="t" r="r" b="b"/>
              <a:pathLst>
                <a:path w="1511135" h="211130">
                  <a:moveTo>
                    <a:pt x="0" y="0"/>
                  </a:moveTo>
                  <a:lnTo>
                    <a:pt x="1511135" y="0"/>
                  </a:lnTo>
                  <a:lnTo>
                    <a:pt x="1511135" y="211130"/>
                  </a:lnTo>
                  <a:lnTo>
                    <a:pt x="0" y="211130"/>
                  </a:lnTo>
                  <a:close/>
                </a:path>
              </a:pathLst>
            </a:custGeom>
            <a:solidFill>
              <a:srgbClr val="E42616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94968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032" b="20726"/>
          <a:stretch>
            <a:fillRect/>
          </a:stretch>
        </p:blipFill>
        <p:spPr>
          <a:xfrm>
            <a:off x="13353520" y="8564873"/>
            <a:ext cx="3905780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3562609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94968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032" b="20726"/>
          <a:stretch>
            <a:fillRect/>
          </a:stretch>
        </p:blipFill>
        <p:spPr>
          <a:xfrm>
            <a:off x="884799" y="8799815"/>
            <a:ext cx="3905780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40748" y="8606444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6286" b="20726"/>
          <a:stretch>
            <a:fillRect/>
          </a:stretch>
        </p:blipFill>
        <p:spPr>
          <a:xfrm>
            <a:off x="13991220" y="8911586"/>
            <a:ext cx="1220726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1430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78390" y="3608042"/>
            <a:ext cx="5158569" cy="51585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7617841"/>
            <a:ext cx="8643920" cy="126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r>
              <a:rPr lang="en-US" sz="4000" spc="-32">
                <a:solidFill>
                  <a:srgbClr val="FBFFFC"/>
                </a:solidFill>
                <a:latin typeface="Now Bold"/>
              </a:rPr>
              <a:t>WE CAN ALL DO OUR PART IN BRINGING ANOTHER TO JESUS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660647"/>
            <a:ext cx="4533900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672"/>
              </a:lnSpc>
            </a:pPr>
            <a:r>
              <a:rPr lang="en-US" sz="9200" spc="653" dirty="0">
                <a:solidFill>
                  <a:srgbClr val="FBFFFC"/>
                </a:solidFill>
                <a:latin typeface="Open Sans Light Bold"/>
              </a:rPr>
              <a:t>WITH </a:t>
            </a:r>
          </a:p>
          <a:p>
            <a:pPr algn="just">
              <a:lnSpc>
                <a:spcPts val="10672"/>
              </a:lnSpc>
            </a:pPr>
            <a:r>
              <a:rPr lang="en-US" sz="9200" spc="653" dirty="0">
                <a:solidFill>
                  <a:srgbClr val="FBFFFC"/>
                </a:solidFill>
                <a:latin typeface="Open Sans Light Bold"/>
              </a:rPr>
              <a:t>ALPHA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091" r="362"/>
          <a:stretch>
            <a:fillRect/>
          </a:stretch>
        </p:blipFill>
        <p:spPr>
          <a:xfrm>
            <a:off x="8867235" y="0"/>
            <a:ext cx="9554934" cy="10426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225" y="6069152"/>
            <a:ext cx="1236667" cy="1338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0467" y="5991326"/>
            <a:ext cx="1479454" cy="1494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1496" y="6069152"/>
            <a:ext cx="1843368" cy="13387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45026"/>
            <a:ext cx="7270518" cy="169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5900" spc="-135">
                <a:solidFill>
                  <a:srgbClr val="EB1024"/>
                </a:solidFill>
                <a:latin typeface="Now Bold Bold"/>
              </a:rPr>
              <a:t>What are the Alpha sessions like?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00450"/>
            <a:ext cx="7209755" cy="264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Now Bold"/>
              </a:rPr>
              <a:t>Alpha sessions are held once a week for 1 hour and 30 minutes.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Now Bold"/>
              </a:rPr>
              <a:t>The following three elements are present in each session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4218" y="7730643"/>
            <a:ext cx="732681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EB1024"/>
                </a:solidFill>
                <a:latin typeface="Now Bold"/>
              </a:rPr>
              <a:t>food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3989" y="7730643"/>
            <a:ext cx="1843436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EB1024"/>
                </a:solidFill>
                <a:latin typeface="Now Bold"/>
              </a:rPr>
              <a:t>Video 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EB1024"/>
                </a:solidFill>
                <a:latin typeface="Now Bold"/>
              </a:rPr>
              <a:t>discussion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4005" y="7717942"/>
            <a:ext cx="249654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500">
                <a:solidFill>
                  <a:srgbClr val="EB1024"/>
                </a:solidFill>
                <a:latin typeface="Now Bold"/>
              </a:rPr>
              <a:t>Small group conversation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2225" y="8533454"/>
            <a:ext cx="344462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B1024"/>
                </a:solidFill>
                <a:latin typeface="Open Sans Light Bold"/>
              </a:rPr>
              <a:t>+ FUN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28663" y="9258300"/>
            <a:ext cx="7147245" cy="1028700"/>
            <a:chOff x="0" y="0"/>
            <a:chExt cx="1882402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2402" cy="270933"/>
            </a:xfrm>
            <a:custGeom>
              <a:avLst/>
              <a:gdLst/>
              <a:ahLst/>
              <a:cxnLst/>
              <a:rect l="l" t="t" r="r" b="b"/>
              <a:pathLst>
                <a:path w="1882402" h="270933">
                  <a:moveTo>
                    <a:pt x="0" y="0"/>
                  </a:moveTo>
                  <a:lnTo>
                    <a:pt x="1882402" y="0"/>
                  </a:lnTo>
                  <a:lnTo>
                    <a:pt x="188240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0195" y="642723"/>
            <a:ext cx="16784392" cy="9018335"/>
            <a:chOff x="0" y="0"/>
            <a:chExt cx="4420581" cy="237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0581" cy="2375199"/>
            </a:xfrm>
            <a:custGeom>
              <a:avLst/>
              <a:gdLst/>
              <a:ahLst/>
              <a:cxnLst/>
              <a:rect l="l" t="t" r="r" b="b"/>
              <a:pathLst>
                <a:path w="4420581" h="2375199">
                  <a:moveTo>
                    <a:pt x="43358" y="0"/>
                  </a:moveTo>
                  <a:lnTo>
                    <a:pt x="4377222" y="0"/>
                  </a:lnTo>
                  <a:cubicBezTo>
                    <a:pt x="4401169" y="0"/>
                    <a:pt x="4420581" y="19412"/>
                    <a:pt x="4420581" y="43358"/>
                  </a:cubicBezTo>
                  <a:lnTo>
                    <a:pt x="4420581" y="2331841"/>
                  </a:lnTo>
                  <a:cubicBezTo>
                    <a:pt x="4420581" y="2343340"/>
                    <a:pt x="4416013" y="2354369"/>
                    <a:pt x="4407881" y="2362500"/>
                  </a:cubicBezTo>
                  <a:cubicBezTo>
                    <a:pt x="4399750" y="2370631"/>
                    <a:pt x="4388722" y="2375199"/>
                    <a:pt x="4377222" y="2375199"/>
                  </a:cubicBezTo>
                  <a:lnTo>
                    <a:pt x="43358" y="2375199"/>
                  </a:lnTo>
                  <a:cubicBezTo>
                    <a:pt x="31859" y="2375199"/>
                    <a:pt x="20831" y="2370631"/>
                    <a:pt x="12699" y="2362500"/>
                  </a:cubicBezTo>
                  <a:cubicBezTo>
                    <a:pt x="4568" y="2354369"/>
                    <a:pt x="0" y="2343340"/>
                    <a:pt x="0" y="2331841"/>
                  </a:cubicBezTo>
                  <a:lnTo>
                    <a:pt x="0" y="43358"/>
                  </a:lnTo>
                  <a:cubicBezTo>
                    <a:pt x="0" y="31859"/>
                    <a:pt x="4568" y="20831"/>
                    <a:pt x="12699" y="12699"/>
                  </a:cubicBezTo>
                  <a:cubicBezTo>
                    <a:pt x="20831" y="4568"/>
                    <a:pt x="31859" y="0"/>
                    <a:pt x="433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>
              <a:solidFill>
                <a:srgbClr val="FBFFFC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23690" y="1605335"/>
            <a:ext cx="11978122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BFFFC"/>
                </a:solidFill>
                <a:latin typeface="Now Bold"/>
              </a:rPr>
              <a:t>No two Alpha's are alike, but they  all have these elements in common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49916" y="3273209"/>
            <a:ext cx="10024306" cy="3822538"/>
            <a:chOff x="0" y="0"/>
            <a:chExt cx="13365742" cy="50967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365742" cy="5096717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44550" y="245889"/>
              <a:ext cx="6676642" cy="2893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0"/>
                </a:lnSpc>
              </a:pPr>
              <a:r>
                <a:rPr lang="en-US" sz="12993">
                  <a:solidFill>
                    <a:srgbClr val="FFFFFF"/>
                  </a:solidFill>
                  <a:latin typeface="Now Bold Bold"/>
                </a:rPr>
                <a:t>FOOD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19160" y="2926247"/>
              <a:ext cx="11727423" cy="1438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5"/>
                </a:lnSpc>
              </a:pPr>
              <a:r>
                <a:rPr lang="en-US" sz="3167">
                  <a:solidFill>
                    <a:srgbClr val="FFFFFF"/>
                  </a:solidFill>
                  <a:latin typeface="Now"/>
                </a:rPr>
                <a:t>At the beginning of the session, it is a time to get to know each other better in the group.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0302" y="4061944"/>
            <a:ext cx="10024306" cy="3822538"/>
            <a:chOff x="0" y="0"/>
            <a:chExt cx="13365742" cy="50967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365742" cy="5096717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1913" tIns="51913" rIns="51913" bIns="51913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44550" y="245889"/>
              <a:ext cx="6676642" cy="2893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0"/>
                </a:lnSpc>
              </a:pPr>
              <a:r>
                <a:rPr lang="en-US" sz="12993">
                  <a:solidFill>
                    <a:srgbClr val="FFFFFF"/>
                  </a:solidFill>
                  <a:latin typeface="Now Bold Bold"/>
                </a:rPr>
                <a:t>FUN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45672" y="2859121"/>
              <a:ext cx="10474397" cy="1438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5"/>
                </a:lnSpc>
              </a:pPr>
              <a:r>
                <a:rPr lang="en-US" sz="3167">
                  <a:solidFill>
                    <a:srgbClr val="FFFFFF"/>
                  </a:solidFill>
                  <a:latin typeface="Now"/>
                </a:rPr>
                <a:t>Alpha with teenagers and young adults / can't miss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08304" y="3124371"/>
            <a:ext cx="5230905" cy="860493"/>
            <a:chOff x="0" y="-9525"/>
            <a:chExt cx="1377687" cy="2266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7687" cy="149401"/>
            </a:xfrm>
            <a:custGeom>
              <a:avLst/>
              <a:gdLst/>
              <a:ahLst/>
              <a:cxnLst/>
              <a:rect l="l" t="t" r="r" b="b"/>
              <a:pathLst>
                <a:path w="1377687" h="257736">
                  <a:moveTo>
                    <a:pt x="0" y="0"/>
                  </a:moveTo>
                  <a:lnTo>
                    <a:pt x="1377687" y="0"/>
                  </a:lnTo>
                  <a:lnTo>
                    <a:pt x="1377687" y="257736"/>
                  </a:lnTo>
                  <a:lnTo>
                    <a:pt x="0" y="257736"/>
                  </a:lnTo>
                  <a:close/>
                </a:path>
              </a:pathLst>
            </a:custGeom>
            <a:solidFill>
              <a:srgbClr val="FBFFFC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234580" cy="226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r>
                <a:rPr lang="en-US" sz="2491" dirty="0">
                  <a:solidFill>
                    <a:srgbClr val="000000"/>
                  </a:solidFill>
                  <a:latin typeface="Now"/>
                </a:rPr>
                <a:t>Available for download</a:t>
              </a:r>
            </a:p>
            <a:p>
              <a:pPr algn="ctr">
                <a:lnSpc>
                  <a:spcPts val="3064"/>
                </a:lnSpc>
              </a:pPr>
              <a:endParaRPr lang="en-US" sz="2491" dirty="0">
                <a:solidFill>
                  <a:srgbClr val="000000"/>
                </a:solidFill>
                <a:latin typeface="Now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53549" y="435415"/>
            <a:ext cx="979911" cy="1150095"/>
            <a:chOff x="-93975" y="-1083626"/>
            <a:chExt cx="4426910" cy="6731512"/>
          </a:xfrm>
        </p:grpSpPr>
        <p:grpSp>
          <p:nvGrpSpPr>
            <p:cNvPr id="13" name="Group 13"/>
            <p:cNvGrpSpPr/>
            <p:nvPr/>
          </p:nvGrpSpPr>
          <p:grpSpPr>
            <a:xfrm>
              <a:off x="-93975" y="-1083626"/>
              <a:ext cx="4426910" cy="6731512"/>
              <a:chOff x="-18563" y="-214050"/>
              <a:chExt cx="874450" cy="13296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0741" y="-214050"/>
                <a:ext cx="845146" cy="933205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C2CB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-18563" y="293309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00464" y="-657556"/>
              <a:ext cx="4114807" cy="3566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 dirty="0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2800" y="919419"/>
              <a:ext cx="3982060" cy="1373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9"/>
                </a:lnSpc>
              </a:pPr>
              <a:r>
                <a:rPr lang="en-US" sz="1349" dirty="0">
                  <a:solidFill>
                    <a:srgbClr val="00C2CB"/>
                  </a:solidFill>
                  <a:latin typeface="Now Bold"/>
                </a:rPr>
                <a:t>INDOOR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088329" y="457279"/>
            <a:ext cx="910826" cy="711260"/>
            <a:chOff x="0" y="0"/>
            <a:chExt cx="1214435" cy="94834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14435" cy="948346"/>
              <a:chOff x="0" y="0"/>
              <a:chExt cx="239888" cy="18732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39888" cy="187328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FDE59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4375" y="83726"/>
              <a:ext cx="1105686" cy="761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2999" y="455393"/>
              <a:ext cx="974346" cy="256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"/>
                </a:lnSpc>
              </a:pPr>
              <a:r>
                <a:rPr lang="en-US" sz="1149" spc="-75" dirty="0">
                  <a:solidFill>
                    <a:srgbClr val="FF914D"/>
                  </a:solidFill>
                  <a:latin typeface="Now Bold"/>
                </a:rPr>
                <a:t>OUTDOOR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225636" y="450136"/>
            <a:ext cx="910826" cy="711260"/>
            <a:chOff x="0" y="0"/>
            <a:chExt cx="1214435" cy="94834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14435" cy="948346"/>
              <a:chOff x="0" y="0"/>
              <a:chExt cx="239888" cy="18732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39888" cy="187328"/>
              </a:xfrm>
              <a:custGeom>
                <a:avLst/>
                <a:gdLst/>
                <a:ahLst/>
                <a:cxnLst/>
                <a:rect l="l" t="t" r="r" b="b"/>
                <a:pathLst>
                  <a:path w="239888" h="187328">
                    <a:moveTo>
                      <a:pt x="93664" y="0"/>
                    </a:moveTo>
                    <a:lnTo>
                      <a:pt x="146225" y="0"/>
                    </a:lnTo>
                    <a:cubicBezTo>
                      <a:pt x="197954" y="0"/>
                      <a:pt x="239888" y="41935"/>
                      <a:pt x="239888" y="93664"/>
                    </a:cubicBezTo>
                    <a:lnTo>
                      <a:pt x="239888" y="93664"/>
                    </a:lnTo>
                    <a:cubicBezTo>
                      <a:pt x="239888" y="118505"/>
                      <a:pt x="230020" y="142329"/>
                      <a:pt x="212455" y="159894"/>
                    </a:cubicBezTo>
                    <a:cubicBezTo>
                      <a:pt x="194890" y="177460"/>
                      <a:pt x="171066" y="187328"/>
                      <a:pt x="146225" y="187328"/>
                    </a:cubicBezTo>
                    <a:lnTo>
                      <a:pt x="93664" y="187328"/>
                    </a:lnTo>
                    <a:cubicBezTo>
                      <a:pt x="41935" y="187328"/>
                      <a:pt x="0" y="145393"/>
                      <a:pt x="0" y="93664"/>
                    </a:cubicBezTo>
                    <a:lnTo>
                      <a:pt x="0" y="93664"/>
                    </a:lnTo>
                    <a:cubicBezTo>
                      <a:pt x="0" y="41935"/>
                      <a:pt x="41935" y="0"/>
                      <a:pt x="93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BF63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20044" y="67908"/>
              <a:ext cx="1040016" cy="8125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ALPHA FOR TEENS</a:t>
              </a:r>
            </a:p>
            <a:p>
              <a:pPr algn="ctr">
                <a:lnSpc>
                  <a:spcPts val="1196"/>
                </a:lnSpc>
              </a:pPr>
              <a:endParaRPr lang="en-US" sz="854" dirty="0">
                <a:solidFill>
                  <a:srgbClr val="28375E"/>
                </a:solidFill>
                <a:latin typeface="Now"/>
              </a:endParaRPr>
            </a:p>
            <a:p>
              <a:pPr algn="ctr">
                <a:lnSpc>
                  <a:spcPts val="1196"/>
                </a:lnSpc>
              </a:pPr>
              <a:r>
                <a:rPr lang="en-US" sz="854" dirty="0">
                  <a:solidFill>
                    <a:srgbClr val="28375E"/>
                  </a:solidFill>
                  <a:latin typeface="Now"/>
                </a:rPr>
                <a:t>GAMES GUIDE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0044" y="464649"/>
              <a:ext cx="974346" cy="256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"/>
                </a:lnSpc>
              </a:pPr>
              <a:r>
                <a:rPr lang="en-US" sz="1149" spc="-75" dirty="0">
                  <a:solidFill>
                    <a:srgbClr val="006D2A"/>
                  </a:solidFill>
                  <a:latin typeface="Now Bold"/>
                </a:rPr>
                <a:t>VIRTUAL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08775" y="3232231"/>
            <a:ext cx="10154799" cy="3872298"/>
            <a:chOff x="0" y="0"/>
            <a:chExt cx="13539732" cy="516306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539732" cy="5163064"/>
              <a:chOff x="0" y="0"/>
              <a:chExt cx="2583542" cy="9851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83542" cy="985174"/>
              </a:xfrm>
              <a:custGeom>
                <a:avLst/>
                <a:gdLst/>
                <a:ahLst/>
                <a:cxnLst/>
                <a:rect l="l" t="t" r="r" b="b"/>
                <a:pathLst>
                  <a:path w="2583542" h="985174">
                    <a:moveTo>
                      <a:pt x="0" y="0"/>
                    </a:moveTo>
                    <a:lnTo>
                      <a:pt x="2583542" y="0"/>
                    </a:lnTo>
                    <a:lnTo>
                      <a:pt x="2583542" y="985174"/>
                    </a:lnTo>
                    <a:lnTo>
                      <a:pt x="0" y="985174"/>
                    </a:lnTo>
                    <a:close/>
                  </a:path>
                </a:pathLst>
              </a:custGeom>
              <a:solidFill>
                <a:srgbClr val="28375E"/>
              </a:solidFill>
              <a:ln w="66675">
                <a:solidFill>
                  <a:srgbClr val="F7A71A"/>
                </a:solidFill>
              </a:ln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1913" tIns="51913" rIns="51913" bIns="51913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388088" y="252438"/>
              <a:ext cx="6763556" cy="2927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27"/>
                </a:lnSpc>
              </a:pPr>
              <a:r>
                <a:rPr lang="en-US" sz="13162">
                  <a:solidFill>
                    <a:srgbClr val="FFFFFF"/>
                  </a:solidFill>
                  <a:latin typeface="Now Bold Bold"/>
                </a:rPr>
                <a:t>TALK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64492" y="2897207"/>
              <a:ext cx="10610749" cy="1456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2"/>
                </a:lnSpc>
              </a:pPr>
              <a:r>
                <a:rPr lang="en-US" sz="3209">
                  <a:solidFill>
                    <a:srgbClr val="FFFFFF"/>
                  </a:solidFill>
                  <a:latin typeface="Now"/>
                </a:rPr>
                <a:t>Videos of the series with 3 conversation breaks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303"/>
            <a:ext cx="12503698" cy="2215072"/>
            <a:chOff x="0" y="0"/>
            <a:chExt cx="3089399" cy="547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9399" cy="547297"/>
            </a:xfrm>
            <a:custGeom>
              <a:avLst/>
              <a:gdLst/>
              <a:ahLst/>
              <a:cxnLst/>
              <a:rect l="l" t="t" r="r" b="b"/>
              <a:pathLst>
                <a:path w="3089399" h="547297">
                  <a:moveTo>
                    <a:pt x="0" y="0"/>
                  </a:moveTo>
                  <a:lnTo>
                    <a:pt x="3089399" y="0"/>
                  </a:lnTo>
                  <a:lnTo>
                    <a:pt x="3089399" y="547297"/>
                  </a:lnTo>
                  <a:lnTo>
                    <a:pt x="0" y="547297"/>
                  </a:lnTo>
                  <a:close/>
                </a:path>
              </a:pathLst>
            </a:custGeom>
            <a:solidFill>
              <a:srgbClr val="28375E"/>
            </a:solidFill>
            <a:ln w="66675">
              <a:solidFill>
                <a:srgbClr val="F7A71A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4150" tIns="54150" rIns="54150" bIns="5415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7712" y="2362417"/>
            <a:ext cx="14432576" cy="7048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19" t="20181" r="66286" b="20726"/>
          <a:stretch>
            <a:fillRect/>
          </a:stretch>
        </p:blipFill>
        <p:spPr>
          <a:xfrm>
            <a:off x="706986" y="9064171"/>
            <a:ext cx="1220726" cy="693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2800" y="8717457"/>
            <a:ext cx="7315200" cy="10507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0985" y="722534"/>
            <a:ext cx="10207431" cy="124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1"/>
              </a:lnSpc>
            </a:pPr>
            <a:r>
              <a:rPr lang="en-US" sz="7258">
                <a:solidFill>
                  <a:srgbClr val="FFFFFF"/>
                </a:solidFill>
                <a:latin typeface="Now Bold Bold"/>
              </a:rPr>
              <a:t>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985" y="2163175"/>
            <a:ext cx="8194375" cy="5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6805" y="3332158"/>
            <a:ext cx="12374389" cy="3269722"/>
            <a:chOff x="0" y="0"/>
            <a:chExt cx="16499185" cy="435963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04775"/>
              <a:ext cx="16499185" cy="1159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33"/>
                </a:lnSpc>
                <a:spcBef>
                  <a:spcPct val="0"/>
                </a:spcBef>
              </a:pPr>
              <a:r>
                <a:rPr lang="en-US" sz="5238">
                  <a:solidFill>
                    <a:srgbClr val="D81C29"/>
                  </a:solidFill>
                  <a:latin typeface="Aileron Regular Bold"/>
                </a:rPr>
                <a:t>Follow us on social media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6655" y="1361607"/>
              <a:ext cx="16392531" cy="299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https://www.facebook.com/GlobalOutreachDay</a:t>
              </a:r>
            </a:p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evangelismoglobal.gt@gmail.com</a:t>
              </a:r>
            </a:p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www.godecade.world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-5969335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45950" y="3529445"/>
            <a:ext cx="19779901" cy="49117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303"/>
            <a:ext cx="12503698" cy="2783720"/>
            <a:chOff x="0" y="0"/>
            <a:chExt cx="3089399" cy="6877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89399" cy="687798"/>
            </a:xfrm>
            <a:custGeom>
              <a:avLst/>
              <a:gdLst/>
              <a:ahLst/>
              <a:cxnLst/>
              <a:rect l="l" t="t" r="r" b="b"/>
              <a:pathLst>
                <a:path w="3089399" h="687798">
                  <a:moveTo>
                    <a:pt x="0" y="0"/>
                  </a:moveTo>
                  <a:lnTo>
                    <a:pt x="3089399" y="0"/>
                  </a:lnTo>
                  <a:lnTo>
                    <a:pt x="3089399" y="687798"/>
                  </a:lnTo>
                  <a:lnTo>
                    <a:pt x="0" y="687798"/>
                  </a:lnTo>
                  <a:close/>
                </a:path>
              </a:pathLst>
            </a:custGeom>
            <a:solidFill>
              <a:srgbClr val="28375E"/>
            </a:solidFill>
            <a:ln w="66675">
              <a:solidFill>
                <a:srgbClr val="F7A71A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4150" tIns="54150" rIns="54150" bIns="5415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91451" y="8441232"/>
            <a:ext cx="7315200" cy="10507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30985" y="722534"/>
            <a:ext cx="10207431" cy="124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1"/>
              </a:lnSpc>
            </a:pPr>
            <a:r>
              <a:rPr lang="en-US" sz="7258">
                <a:solidFill>
                  <a:srgbClr val="FFFFFF"/>
                </a:solidFill>
                <a:latin typeface="Now Bold Bold"/>
              </a:rPr>
              <a:t>OTHER 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0985" y="2163175"/>
            <a:ext cx="8194375" cy="5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</a:pPr>
            <a:endParaRPr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6319" t="20181" r="66286" b="20726"/>
          <a:stretch>
            <a:fillRect/>
          </a:stretch>
        </p:blipFill>
        <p:spPr>
          <a:xfrm>
            <a:off x="1130985" y="8717457"/>
            <a:ext cx="1220726" cy="6934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682" y="529419"/>
            <a:ext cx="17115509" cy="9110691"/>
            <a:chOff x="0" y="0"/>
            <a:chExt cx="4507788" cy="23995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7788" cy="2399523"/>
            </a:xfrm>
            <a:custGeom>
              <a:avLst/>
              <a:gdLst/>
              <a:ahLst/>
              <a:cxnLst/>
              <a:rect l="l" t="t" r="r" b="b"/>
              <a:pathLst>
                <a:path w="4507788" h="2399523">
                  <a:moveTo>
                    <a:pt x="15832" y="0"/>
                  </a:moveTo>
                  <a:lnTo>
                    <a:pt x="4491957" y="0"/>
                  </a:lnTo>
                  <a:cubicBezTo>
                    <a:pt x="4496155" y="0"/>
                    <a:pt x="4500182" y="1668"/>
                    <a:pt x="4503151" y="4637"/>
                  </a:cubicBezTo>
                  <a:cubicBezTo>
                    <a:pt x="4506120" y="7606"/>
                    <a:pt x="4507788" y="11633"/>
                    <a:pt x="4507788" y="15832"/>
                  </a:cubicBezTo>
                  <a:lnTo>
                    <a:pt x="4507788" y="2383692"/>
                  </a:lnTo>
                  <a:cubicBezTo>
                    <a:pt x="4507788" y="2392435"/>
                    <a:pt x="4500700" y="2399523"/>
                    <a:pt x="4491957" y="2399523"/>
                  </a:cubicBezTo>
                  <a:lnTo>
                    <a:pt x="15832" y="2399523"/>
                  </a:lnTo>
                  <a:cubicBezTo>
                    <a:pt x="11633" y="2399523"/>
                    <a:pt x="7606" y="2397856"/>
                    <a:pt x="4637" y="2394887"/>
                  </a:cubicBezTo>
                  <a:cubicBezTo>
                    <a:pt x="1668" y="2391918"/>
                    <a:pt x="0" y="2387891"/>
                    <a:pt x="0" y="2383692"/>
                  </a:cubicBezTo>
                  <a:lnTo>
                    <a:pt x="0" y="15832"/>
                  </a:lnTo>
                  <a:cubicBezTo>
                    <a:pt x="0" y="11633"/>
                    <a:pt x="1668" y="7606"/>
                    <a:pt x="4637" y="4637"/>
                  </a:cubicBezTo>
                  <a:cubicBezTo>
                    <a:pt x="7606" y="1668"/>
                    <a:pt x="11633" y="0"/>
                    <a:pt x="158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E42616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67664" y="1130406"/>
            <a:ext cx="10169830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EB1024"/>
                </a:solidFill>
                <a:latin typeface="Now Bold Bold"/>
              </a:rPr>
              <a:t>Prayer in 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0785" y="2978270"/>
            <a:ext cx="15479304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During the first 4 sessions we do not pray WITH the guests, but the hosts do pray FOR the guests.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We go from- to + / start praying in session 5.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In a simple and easy way, without using very religious language.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 Bold"/>
              </a:rPr>
              <a:t>It has a special methodology / 3 moments for the Alpha day and on the theme: Healing.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53726" y="9689465"/>
            <a:ext cx="13797707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Now Bold"/>
              </a:rPr>
              <a:t>In the learning center you will find videos to expand this information.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2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245" y="930094"/>
            <a:ext cx="17115509" cy="8426812"/>
            <a:chOff x="0" y="0"/>
            <a:chExt cx="4507788" cy="2219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7788" cy="2219407"/>
            </a:xfrm>
            <a:custGeom>
              <a:avLst/>
              <a:gdLst/>
              <a:ahLst/>
              <a:cxnLst/>
              <a:rect l="l" t="t" r="r" b="b"/>
              <a:pathLst>
                <a:path w="4507788" h="2219407">
                  <a:moveTo>
                    <a:pt x="15832" y="0"/>
                  </a:moveTo>
                  <a:lnTo>
                    <a:pt x="4491957" y="0"/>
                  </a:lnTo>
                  <a:cubicBezTo>
                    <a:pt x="4496155" y="0"/>
                    <a:pt x="4500182" y="1668"/>
                    <a:pt x="4503151" y="4637"/>
                  </a:cubicBezTo>
                  <a:cubicBezTo>
                    <a:pt x="4506120" y="7606"/>
                    <a:pt x="4507788" y="11633"/>
                    <a:pt x="4507788" y="15832"/>
                  </a:cubicBezTo>
                  <a:lnTo>
                    <a:pt x="4507788" y="2203576"/>
                  </a:lnTo>
                  <a:cubicBezTo>
                    <a:pt x="4507788" y="2207775"/>
                    <a:pt x="4506120" y="2211801"/>
                    <a:pt x="4503151" y="2214770"/>
                  </a:cubicBezTo>
                  <a:cubicBezTo>
                    <a:pt x="4500182" y="2217739"/>
                    <a:pt x="4496155" y="2219407"/>
                    <a:pt x="4491957" y="2219407"/>
                  </a:cubicBezTo>
                  <a:lnTo>
                    <a:pt x="15832" y="2219407"/>
                  </a:lnTo>
                  <a:cubicBezTo>
                    <a:pt x="11633" y="2219407"/>
                    <a:pt x="7606" y="2217739"/>
                    <a:pt x="4637" y="2214770"/>
                  </a:cubicBezTo>
                  <a:cubicBezTo>
                    <a:pt x="1668" y="2211801"/>
                    <a:pt x="0" y="2207775"/>
                    <a:pt x="0" y="2203576"/>
                  </a:cubicBezTo>
                  <a:lnTo>
                    <a:pt x="0" y="15832"/>
                  </a:lnTo>
                  <a:cubicBezTo>
                    <a:pt x="0" y="11633"/>
                    <a:pt x="1668" y="7606"/>
                    <a:pt x="4637" y="4637"/>
                  </a:cubicBezTo>
                  <a:cubicBezTo>
                    <a:pt x="7606" y="1668"/>
                    <a:pt x="11633" y="0"/>
                    <a:pt x="158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FBFFFC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22340" y="1325908"/>
            <a:ext cx="5290906" cy="290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5"/>
              </a:lnSpc>
            </a:pPr>
            <a:r>
              <a:rPr lang="en-US" sz="9799" spc="734">
                <a:solidFill>
                  <a:srgbClr val="FFFFFF"/>
                </a:solidFill>
                <a:latin typeface="Now Bold Bold"/>
              </a:rPr>
              <a:t>ALPHA </a:t>
            </a:r>
          </a:p>
          <a:p>
            <a:pPr algn="ctr">
              <a:lnSpc>
                <a:spcPts val="11465"/>
              </a:lnSpc>
            </a:pPr>
            <a:r>
              <a:rPr lang="en-US" sz="9799" spc="734">
                <a:solidFill>
                  <a:srgbClr val="FFFFFF"/>
                </a:solidFill>
                <a:latin typeface="Now Bold Bold"/>
              </a:rPr>
              <a:t>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89519" y="4236831"/>
            <a:ext cx="12508963" cy="352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3399">
                <a:solidFill>
                  <a:srgbClr val="FFFFFF"/>
                </a:solidFill>
                <a:latin typeface="Now Bold"/>
              </a:rPr>
              <a:t>The themes dedicated to the Holy Spirit are developed on a special day, in a different place than where we regularly meet, it can be on a weekend or Alpha Day that combines recreation, teaching, conversation and prayer.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5246" y="9521649"/>
            <a:ext cx="11257508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Now Bold"/>
              </a:rPr>
              <a:t>On the page you will find a training video on Alpha Day.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0153" y="445511"/>
            <a:ext cx="17161878" cy="9665849"/>
            <a:chOff x="0" y="0"/>
            <a:chExt cx="22882504" cy="1288779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4609343"/>
              <a:ext cx="7829125" cy="5233573"/>
              <a:chOff x="0" y="0"/>
              <a:chExt cx="1546494" cy="10337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46494" cy="1033792"/>
              </a:xfrm>
              <a:custGeom>
                <a:avLst/>
                <a:gdLst/>
                <a:ahLst/>
                <a:cxnLst/>
                <a:rect l="l" t="t" r="r" b="b"/>
                <a:pathLst>
                  <a:path w="1546494" h="1033792">
                    <a:moveTo>
                      <a:pt x="0" y="0"/>
                    </a:moveTo>
                    <a:lnTo>
                      <a:pt x="1546494" y="0"/>
                    </a:lnTo>
                    <a:lnTo>
                      <a:pt x="1546494" y="1033792"/>
                    </a:lnTo>
                    <a:lnTo>
                      <a:pt x="0" y="1033792"/>
                    </a:lnTo>
                    <a:close/>
                  </a:path>
                </a:pathLst>
              </a:custGeom>
              <a:solidFill>
                <a:srgbClr val="28375E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03200" y="12196443"/>
              <a:ext cx="7829125" cy="691356"/>
              <a:chOff x="0" y="0"/>
              <a:chExt cx="1546494" cy="1365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46494" cy="136564"/>
              </a:xfrm>
              <a:custGeom>
                <a:avLst/>
                <a:gdLst/>
                <a:ahLst/>
                <a:cxnLst/>
                <a:rect l="l" t="t" r="r" b="b"/>
                <a:pathLst>
                  <a:path w="1546494" h="136564">
                    <a:moveTo>
                      <a:pt x="0" y="0"/>
                    </a:moveTo>
                    <a:lnTo>
                      <a:pt x="1546494" y="0"/>
                    </a:lnTo>
                    <a:lnTo>
                      <a:pt x="1546494" y="136564"/>
                    </a:lnTo>
                    <a:lnTo>
                      <a:pt x="0" y="136564"/>
                    </a:lnTo>
                    <a:close/>
                  </a:path>
                </a:pathLst>
              </a:custGeom>
              <a:solidFill>
                <a:srgbClr val="28375E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667790" y="14423"/>
              <a:ext cx="12214714" cy="12542121"/>
              <a:chOff x="0" y="0"/>
              <a:chExt cx="2412783" cy="24774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12783" cy="2477456"/>
              </a:xfrm>
              <a:custGeom>
                <a:avLst/>
                <a:gdLst/>
                <a:ahLst/>
                <a:cxnLst/>
                <a:rect l="l" t="t" r="r" b="b"/>
                <a:pathLst>
                  <a:path w="2412783" h="2477456">
                    <a:moveTo>
                      <a:pt x="0" y="0"/>
                    </a:moveTo>
                    <a:lnTo>
                      <a:pt x="2412783" y="0"/>
                    </a:lnTo>
                    <a:lnTo>
                      <a:pt x="2412783" y="2477456"/>
                    </a:lnTo>
                    <a:lnTo>
                      <a:pt x="0" y="2477456"/>
                    </a:lnTo>
                    <a:close/>
                  </a:path>
                </a:pathLst>
              </a:custGeom>
              <a:solidFill>
                <a:srgbClr val="F5A81C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4475993"/>
              <a:ext cx="7554263" cy="455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7"/>
                </a:lnSpc>
              </a:pPr>
              <a:r>
                <a:rPr lang="en-US" sz="6555">
                  <a:solidFill>
                    <a:srgbClr val="FFFFFF"/>
                  </a:solidFill>
                  <a:latin typeface="Now Bold Bold"/>
                </a:rPr>
                <a:t>Steps to organize Alpha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0850" y="12139293"/>
              <a:ext cx="5587426" cy="563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2514">
                  <a:solidFill>
                    <a:srgbClr val="FFFFFF"/>
                  </a:solidFill>
                  <a:latin typeface="Now"/>
                </a:rPr>
                <a:t>Take a photo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874470" y="-171450"/>
              <a:ext cx="12008034" cy="3170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The church leader must be involved with your support for Alpha to serve as a gateway.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874470" y="3384947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Register your Alpha in </a:t>
              </a:r>
              <a:r>
                <a:rPr lang="en-US" sz="3999">
                  <a:solidFill>
                    <a:srgbClr val="FBFFFC"/>
                  </a:solidFill>
                  <a:latin typeface="Now Bold"/>
                </a:rPr>
                <a:t>My Alpha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874470" y="5173386"/>
              <a:ext cx="12008034" cy="20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Assemble a team of hosts and helpers and other tasks.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874470" y="7649060"/>
              <a:ext cx="12008034" cy="20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Get trained online or in the </a:t>
              </a:r>
              <a:r>
                <a:rPr lang="en-US" sz="3999">
                  <a:solidFill>
                    <a:srgbClr val="FBFFFC"/>
                  </a:solidFill>
                  <a:latin typeface="Now Bold"/>
                </a:rPr>
                <a:t>My Alpha Training Center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874470" y="10089154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Invite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874470" y="11717118"/>
              <a:ext cx="12008034" cy="98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Start your Alpha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92189" y="1368499"/>
            <a:ext cx="12903622" cy="3086100"/>
            <a:chOff x="0" y="0"/>
            <a:chExt cx="17204829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772148" y="0"/>
              <a:ext cx="15839538" cy="4114800"/>
              <a:chOff x="0" y="0"/>
              <a:chExt cx="3128798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12879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128798" h="812800">
                    <a:moveTo>
                      <a:pt x="0" y="0"/>
                    </a:moveTo>
                    <a:lnTo>
                      <a:pt x="3128798" y="0"/>
                    </a:lnTo>
                    <a:lnTo>
                      <a:pt x="312879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22311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140190"/>
              <a:ext cx="17204829" cy="3672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1"/>
                </a:lnSpc>
              </a:pPr>
              <a:r>
                <a:rPr lang="en-US" sz="7979">
                  <a:solidFill>
                    <a:srgbClr val="FFFFFF"/>
                  </a:solidFill>
                  <a:latin typeface="Now Bold Bold"/>
                </a:rPr>
                <a:t>How to obtain Alpha's resources?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3711" y="2291486"/>
            <a:ext cx="8070232" cy="3086100"/>
            <a:chOff x="0" y="0"/>
            <a:chExt cx="10760310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760310" cy="4114800"/>
              <a:chOff x="0" y="0"/>
              <a:chExt cx="2125493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2549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125493" h="812800">
                    <a:moveTo>
                      <a:pt x="0" y="0"/>
                    </a:moveTo>
                    <a:lnTo>
                      <a:pt x="2125493" y="0"/>
                    </a:lnTo>
                    <a:lnTo>
                      <a:pt x="212549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35144" y="1364285"/>
              <a:ext cx="9357150" cy="2192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 dirty="0">
                  <a:solidFill>
                    <a:srgbClr val="E22311"/>
                  </a:solidFill>
                  <a:latin typeface="Now Bold Bold"/>
                </a:rPr>
                <a:t>LOG IN TO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13370" y="1251027"/>
            <a:ext cx="4999201" cy="3086100"/>
            <a:chOff x="0" y="0"/>
            <a:chExt cx="131666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6662" cy="812800"/>
            </a:xfrm>
            <a:custGeom>
              <a:avLst/>
              <a:gdLst/>
              <a:ahLst/>
              <a:cxnLst/>
              <a:rect l="l" t="t" r="r" b="b"/>
              <a:pathLst>
                <a:path w="1316662" h="812800">
                  <a:moveTo>
                    <a:pt x="0" y="0"/>
                  </a:moveTo>
                  <a:lnTo>
                    <a:pt x="1316662" y="0"/>
                  </a:lnTo>
                  <a:lnTo>
                    <a:pt x="13166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15198" y="814706"/>
            <a:ext cx="4797822" cy="1642883"/>
            <a:chOff x="0" y="0"/>
            <a:chExt cx="1263624" cy="432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624" cy="432694"/>
            </a:xfrm>
            <a:custGeom>
              <a:avLst/>
              <a:gdLst/>
              <a:ahLst/>
              <a:cxnLst/>
              <a:rect l="l" t="t" r="r" b="b"/>
              <a:pathLst>
                <a:path w="1263624" h="432694">
                  <a:moveTo>
                    <a:pt x="0" y="0"/>
                  </a:moveTo>
                  <a:lnTo>
                    <a:pt x="1263624" y="0"/>
                  </a:lnTo>
                  <a:lnTo>
                    <a:pt x="1263624" y="432694"/>
                  </a:lnTo>
                  <a:lnTo>
                    <a:pt x="0" y="432694"/>
                  </a:lnTo>
                  <a:close/>
                </a:path>
              </a:pathLst>
            </a:custGeom>
            <a:solidFill>
              <a:srgbClr val="E22311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79799" y="2656548"/>
            <a:ext cx="8674369" cy="2230239"/>
            <a:chOff x="0" y="0"/>
            <a:chExt cx="2284608" cy="5873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84608" cy="587388"/>
            </a:xfrm>
            <a:custGeom>
              <a:avLst/>
              <a:gdLst/>
              <a:ahLst/>
              <a:cxnLst/>
              <a:rect l="l" t="t" r="r" b="b"/>
              <a:pathLst>
                <a:path w="2284608" h="587388">
                  <a:moveTo>
                    <a:pt x="0" y="0"/>
                  </a:moveTo>
                  <a:lnTo>
                    <a:pt x="2284608" y="0"/>
                  </a:lnTo>
                  <a:lnTo>
                    <a:pt x="2284608" y="587388"/>
                  </a:lnTo>
                  <a:lnTo>
                    <a:pt x="0" y="587388"/>
                  </a:lnTo>
                  <a:close/>
                </a:path>
              </a:pathLst>
            </a:custGeom>
            <a:solidFill>
              <a:srgbClr val="E22311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66148" y="1661176"/>
            <a:ext cx="3955256" cy="179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8"/>
              </a:lnSpc>
            </a:pPr>
            <a:r>
              <a:rPr lang="en-US" sz="10499">
                <a:solidFill>
                  <a:srgbClr val="E22311"/>
                </a:solidFill>
                <a:latin typeface="Now Bold Bold"/>
              </a:rPr>
              <a:t>STEPS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30600" y="1568005"/>
            <a:ext cx="5513297" cy="56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591">
                <a:solidFill>
                  <a:srgbClr val="FFFFFF"/>
                </a:solidFill>
                <a:latin typeface="Now Bold"/>
              </a:rPr>
              <a:t>CREATE AN ACCOUNT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26740" y="2929975"/>
            <a:ext cx="8180487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Register with your name and passwor.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You will receive a confirmation email.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Check your inbox for spam or junk mail.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339792" y="6068709"/>
            <a:ext cx="4797822" cy="1642883"/>
            <a:chOff x="0" y="0"/>
            <a:chExt cx="1263624" cy="4326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63624" cy="432694"/>
            </a:xfrm>
            <a:custGeom>
              <a:avLst/>
              <a:gdLst/>
              <a:ahLst/>
              <a:cxnLst/>
              <a:rect l="l" t="t" r="r" b="b"/>
              <a:pathLst>
                <a:path w="1263624" h="432694">
                  <a:moveTo>
                    <a:pt x="0" y="0"/>
                  </a:moveTo>
                  <a:lnTo>
                    <a:pt x="1263624" y="0"/>
                  </a:lnTo>
                  <a:lnTo>
                    <a:pt x="1263624" y="432694"/>
                  </a:lnTo>
                  <a:lnTo>
                    <a:pt x="0" y="432694"/>
                  </a:lnTo>
                  <a:close/>
                </a:path>
              </a:pathLst>
            </a:custGeom>
            <a:solidFill>
              <a:srgbClr val="E22311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239102" y="7144250"/>
            <a:ext cx="5513297" cy="56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591">
                <a:solidFill>
                  <a:srgbClr val="FFFFFF"/>
                </a:solidFill>
                <a:latin typeface="Now Bold"/>
              </a:rPr>
              <a:t>CREATE AN ACCOUNT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75786" y="7823423"/>
            <a:ext cx="8674369" cy="2230239"/>
            <a:chOff x="0" y="0"/>
            <a:chExt cx="2284608" cy="5873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84608" cy="587388"/>
            </a:xfrm>
            <a:custGeom>
              <a:avLst/>
              <a:gdLst/>
              <a:ahLst/>
              <a:cxnLst/>
              <a:rect l="l" t="t" r="r" b="b"/>
              <a:pathLst>
                <a:path w="2284608" h="587388">
                  <a:moveTo>
                    <a:pt x="0" y="0"/>
                  </a:moveTo>
                  <a:lnTo>
                    <a:pt x="2284608" y="0"/>
                  </a:lnTo>
                  <a:lnTo>
                    <a:pt x="2284608" y="587388"/>
                  </a:lnTo>
                  <a:lnTo>
                    <a:pt x="0" y="587388"/>
                  </a:lnTo>
                  <a:close/>
                </a:path>
              </a:pathLst>
            </a:custGeom>
            <a:solidFill>
              <a:srgbClr val="E22311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8368312"/>
            <a:ext cx="7624289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Now"/>
              </a:rPr>
              <a:t>Create a course by answering 7 questions and give it a name.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187648" y="5410662"/>
            <a:ext cx="4999201" cy="1575757"/>
            <a:chOff x="0" y="0"/>
            <a:chExt cx="1316662" cy="4150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16662" cy="415014"/>
            </a:xfrm>
            <a:custGeom>
              <a:avLst/>
              <a:gdLst/>
              <a:ahLst/>
              <a:cxnLst/>
              <a:rect l="l" t="t" r="r" b="b"/>
              <a:pathLst>
                <a:path w="1316662" h="415014">
                  <a:moveTo>
                    <a:pt x="0" y="0"/>
                  </a:moveTo>
                  <a:lnTo>
                    <a:pt x="1316662" y="0"/>
                  </a:lnTo>
                  <a:lnTo>
                    <a:pt x="1316662" y="415014"/>
                  </a:lnTo>
                  <a:lnTo>
                    <a:pt x="0" y="415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187647" y="5848846"/>
            <a:ext cx="5619579" cy="623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6"/>
              </a:lnSpc>
            </a:pPr>
            <a:r>
              <a:rPr lang="en-US" sz="3590" dirty="0">
                <a:solidFill>
                  <a:srgbClr val="E22311"/>
                </a:solidFill>
                <a:latin typeface="Now Bold"/>
              </a:rPr>
              <a:t>REGISTER THE CHURCH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431000" y="7163300"/>
            <a:ext cx="8376227" cy="3018974"/>
            <a:chOff x="0" y="0"/>
            <a:chExt cx="2206084" cy="7951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06085" cy="795121"/>
            </a:xfrm>
            <a:custGeom>
              <a:avLst/>
              <a:gdLst/>
              <a:ahLst/>
              <a:cxnLst/>
              <a:rect l="l" t="t" r="r" b="b"/>
              <a:pathLst>
                <a:path w="2206085" h="795121">
                  <a:moveTo>
                    <a:pt x="0" y="0"/>
                  </a:moveTo>
                  <a:lnTo>
                    <a:pt x="2206085" y="0"/>
                  </a:lnTo>
                  <a:lnTo>
                    <a:pt x="2206085" y="795121"/>
                  </a:lnTo>
                  <a:lnTo>
                    <a:pt x="0" y="795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19609" y="7106150"/>
            <a:ext cx="8234559" cy="279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Now"/>
              </a:rPr>
              <a:t>What is the name of the church/organization related to the course?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Look it up in the list or create it.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dentify it well with name, city, country, as many have similar names.</a:t>
            </a:r>
          </a:p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Only one person per church should register and once you have access, invite the host team to join.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07" t="24593" r="62810" b="25219"/>
          <a:stretch>
            <a:fillRect/>
          </a:stretch>
        </p:blipFill>
        <p:spPr>
          <a:xfrm>
            <a:off x="-4347799" y="2916594"/>
            <a:ext cx="9648290" cy="877782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60133" y="3938402"/>
            <a:ext cx="3919535" cy="4915165"/>
            <a:chOff x="0" y="0"/>
            <a:chExt cx="5226046" cy="6553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80766" y="3938402"/>
            <a:ext cx="3566761" cy="4413026"/>
            <a:chOff x="0" y="0"/>
            <a:chExt cx="4755681" cy="58840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644909" y="1066741"/>
            <a:ext cx="9374992" cy="101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JESUS FILM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723079" y="8192040"/>
            <a:ext cx="3489487" cy="1120908"/>
            <a:chOff x="0" y="0"/>
            <a:chExt cx="4652650" cy="1494544"/>
          </a:xfrm>
        </p:grpSpPr>
        <p:sp>
          <p:nvSpPr>
            <p:cNvPr id="13" name="TextBox 13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69312" y="3019356"/>
            <a:ext cx="2224279" cy="23324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5137" y="2669360"/>
            <a:ext cx="1533766" cy="29944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73574" y="3256846"/>
            <a:ext cx="3566344" cy="1857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5597" y="6918823"/>
            <a:ext cx="2206405" cy="21818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75911" y="6509344"/>
            <a:ext cx="1533766" cy="3000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76934" y="6280307"/>
            <a:ext cx="1537185" cy="3229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266139" y="2028217"/>
            <a:ext cx="4011576" cy="991139"/>
            <a:chOff x="0" y="0"/>
            <a:chExt cx="1056547" cy="2610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6547" cy="261041"/>
            </a:xfrm>
            <a:custGeom>
              <a:avLst/>
              <a:gdLst/>
              <a:ahLst/>
              <a:cxnLst/>
              <a:rect l="l" t="t" r="r" b="b"/>
              <a:pathLst>
                <a:path w="1056547" h="261041">
                  <a:moveTo>
                    <a:pt x="0" y="0"/>
                  </a:moveTo>
                  <a:lnTo>
                    <a:pt x="1056547" y="0"/>
                  </a:lnTo>
                  <a:lnTo>
                    <a:pt x="1056547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282312" y="933450"/>
            <a:ext cx="13511677" cy="82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7"/>
              </a:lnSpc>
            </a:pPr>
            <a:r>
              <a:rPr lang="en-US" sz="4848" spc="1701">
                <a:solidFill>
                  <a:srgbClr val="3D3923"/>
                </a:solidFill>
                <a:latin typeface="Now Bold"/>
              </a:rPr>
              <a:t>EVANGELISTIC CUBE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50260" y="2078290"/>
            <a:ext cx="3785916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1"/>
              </a:lnSpc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GOD LOVES YOU + </a:t>
            </a:r>
          </a:p>
          <a:p>
            <a:pPr algn="ctr">
              <a:lnSpc>
                <a:spcPts val="3781"/>
              </a:lnSpc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You are a sinner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499343" y="2086591"/>
            <a:ext cx="3425630" cy="991139"/>
            <a:chOff x="0" y="0"/>
            <a:chExt cx="902224" cy="2610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2224" cy="261041"/>
            </a:xfrm>
            <a:custGeom>
              <a:avLst/>
              <a:gdLst/>
              <a:ahLst/>
              <a:cxnLst/>
              <a:rect l="l" t="t" r="r" b="b"/>
              <a:pathLst>
                <a:path w="902224" h="261041">
                  <a:moveTo>
                    <a:pt x="0" y="0"/>
                  </a:moveTo>
                  <a:lnTo>
                    <a:pt x="902224" y="0"/>
                  </a:lnTo>
                  <a:lnTo>
                    <a:pt x="902224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71834" y="2078290"/>
            <a:ext cx="3605907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JESUS DIED FOR YOUR SINS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848899" y="2086591"/>
            <a:ext cx="2228325" cy="1170255"/>
            <a:chOff x="0" y="0"/>
            <a:chExt cx="586884" cy="3082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6884" cy="308215"/>
            </a:xfrm>
            <a:custGeom>
              <a:avLst/>
              <a:gdLst/>
              <a:ahLst/>
              <a:cxnLst/>
              <a:rect l="l" t="t" r="r" b="b"/>
              <a:pathLst>
                <a:path w="586884" h="308215">
                  <a:moveTo>
                    <a:pt x="0" y="0"/>
                  </a:moveTo>
                  <a:lnTo>
                    <a:pt x="586884" y="0"/>
                  </a:lnTo>
                  <a:lnTo>
                    <a:pt x="586884" y="308215"/>
                  </a:lnTo>
                  <a:lnTo>
                    <a:pt x="0" y="308215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691196" y="2136664"/>
            <a:ext cx="2531102" cy="94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>
                <a:solidFill>
                  <a:srgbClr val="FFFFFF"/>
                </a:solidFill>
                <a:latin typeface="Now Bold"/>
              </a:rPr>
              <a:t>HE WAS BURIED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361904" y="6013774"/>
            <a:ext cx="3575837" cy="991139"/>
            <a:chOff x="0" y="0"/>
            <a:chExt cx="941784" cy="26104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1784" cy="261041"/>
            </a:xfrm>
            <a:custGeom>
              <a:avLst/>
              <a:gdLst/>
              <a:ahLst/>
              <a:cxnLst/>
              <a:rect l="l" t="t" r="r" b="b"/>
              <a:pathLst>
                <a:path w="941784" h="261041">
                  <a:moveTo>
                    <a:pt x="0" y="0"/>
                  </a:moveTo>
                  <a:lnTo>
                    <a:pt x="941784" y="0"/>
                  </a:lnTo>
                  <a:lnTo>
                    <a:pt x="941784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61904" y="6103709"/>
            <a:ext cx="3575837" cy="9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BELIEVE IN HIM AS YOUR SAVIOR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798401" y="5927684"/>
            <a:ext cx="4055122" cy="991139"/>
            <a:chOff x="0" y="0"/>
            <a:chExt cx="823691" cy="26104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3691" cy="261041"/>
            </a:xfrm>
            <a:custGeom>
              <a:avLst/>
              <a:gdLst/>
              <a:ahLst/>
              <a:cxnLst/>
              <a:rect l="l" t="t" r="r" b="b"/>
              <a:pathLst>
                <a:path w="823691" h="261041">
                  <a:moveTo>
                    <a:pt x="0" y="0"/>
                  </a:moveTo>
                  <a:lnTo>
                    <a:pt x="823691" y="0"/>
                  </a:lnTo>
                  <a:lnTo>
                    <a:pt x="823691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798401" y="5991900"/>
            <a:ext cx="4021574" cy="954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GOD RAISED JESUS FROM THE DEAD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116233" y="6044856"/>
            <a:ext cx="4011576" cy="991139"/>
            <a:chOff x="0" y="0"/>
            <a:chExt cx="1056547" cy="2610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56547" cy="261041"/>
            </a:xfrm>
            <a:custGeom>
              <a:avLst/>
              <a:gdLst/>
              <a:ahLst/>
              <a:cxnLst/>
              <a:rect l="l" t="t" r="r" b="b"/>
              <a:pathLst>
                <a:path w="1056547" h="261041">
                  <a:moveTo>
                    <a:pt x="0" y="0"/>
                  </a:moveTo>
                  <a:lnTo>
                    <a:pt x="1056547" y="0"/>
                  </a:lnTo>
                  <a:lnTo>
                    <a:pt x="1056547" y="261041"/>
                  </a:lnTo>
                  <a:lnTo>
                    <a:pt x="0" y="26104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343259" y="6103709"/>
            <a:ext cx="3599069" cy="9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81"/>
              </a:lnSpc>
              <a:spcBef>
                <a:spcPct val="0"/>
              </a:spcBef>
            </a:pPr>
            <a:r>
              <a:rPr lang="en-US" sz="2644" spc="113" dirty="0">
                <a:solidFill>
                  <a:srgbClr val="FFFFFF"/>
                </a:solidFill>
                <a:latin typeface="Now Bold"/>
              </a:rPr>
              <a:t>JESUS IS THE ONLY WAY TO GOD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3769813" y="1024058"/>
            <a:ext cx="3489487" cy="1120908"/>
            <a:chOff x="0" y="0"/>
            <a:chExt cx="4652650" cy="1494544"/>
          </a:xfrm>
        </p:grpSpPr>
        <p:sp>
          <p:nvSpPr>
            <p:cNvPr id="35" name="TextBox 35"/>
            <p:cNvSpPr txBox="1"/>
            <p:nvPr/>
          </p:nvSpPr>
          <p:spPr>
            <a:xfrm>
              <a:off x="723483" y="-85725"/>
              <a:ext cx="3346873" cy="1024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69"/>
                </a:lnSpc>
                <a:spcBef>
                  <a:spcPct val="0"/>
                </a:spcBef>
              </a:pPr>
              <a:r>
                <a:rPr lang="en-US" sz="4621">
                  <a:solidFill>
                    <a:srgbClr val="EB1024"/>
                  </a:solidFill>
                  <a:latin typeface="Brittany"/>
                </a:rPr>
                <a:t>Evangelism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881904"/>
              <a:ext cx="4652650" cy="61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0"/>
                </a:lnSpc>
              </a:pPr>
              <a:r>
                <a:rPr lang="en-US" sz="2721" spc="955">
                  <a:solidFill>
                    <a:srgbClr val="000000"/>
                  </a:solidFill>
                  <a:latin typeface="Now Bold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9"/>
          <a:stretch>
            <a:fillRect/>
          </a:stretch>
        </p:blipFill>
        <p:spPr>
          <a:xfrm>
            <a:off x="11482424" y="2656737"/>
            <a:ext cx="6509478" cy="79647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00032" y="1028700"/>
            <a:ext cx="3159268" cy="8319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74028" y="2554371"/>
            <a:ext cx="1543050" cy="660683"/>
            <a:chOff x="0" y="0"/>
            <a:chExt cx="406400" cy="1740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09724" y="849251"/>
            <a:ext cx="8453116" cy="157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221" spc="1832">
                <a:solidFill>
                  <a:srgbClr val="000000"/>
                </a:solidFill>
                <a:latin typeface="Now Bold"/>
              </a:rPr>
              <a:t>EVANGELISTIC BALL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9724" y="3316237"/>
            <a:ext cx="7272805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Sin and separation with God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9724" y="7076526"/>
            <a:ext cx="8807796" cy="8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The Growth of the children of God through spiritual disciplines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24" y="4547677"/>
            <a:ext cx="8948555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God's love shown in Jesus' cross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9724" y="8761437"/>
            <a:ext cx="9490357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The promise of eternal life with God in heaven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724" y="5806986"/>
            <a:ext cx="8453116" cy="40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God's forgiveness cleansing for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724" y="265396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BLACK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74028" y="6308776"/>
            <a:ext cx="1543050" cy="660683"/>
            <a:chOff x="0" y="0"/>
            <a:chExt cx="406400" cy="1740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006D2A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09724" y="6395203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GREEN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74028" y="3858775"/>
            <a:ext cx="1543050" cy="660683"/>
            <a:chOff x="0" y="0"/>
            <a:chExt cx="406400" cy="1740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09724" y="388540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RED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24390" y="7981184"/>
            <a:ext cx="2096842" cy="660683"/>
            <a:chOff x="0" y="0"/>
            <a:chExt cx="552255" cy="1740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52255" cy="174007"/>
            </a:xfrm>
            <a:custGeom>
              <a:avLst/>
              <a:gdLst/>
              <a:ahLst/>
              <a:cxnLst/>
              <a:rect l="l" t="t" r="r" b="b"/>
              <a:pathLst>
                <a:path w="552255" h="174007">
                  <a:moveTo>
                    <a:pt x="0" y="0"/>
                  </a:moveTo>
                  <a:lnTo>
                    <a:pt x="552255" y="0"/>
                  </a:lnTo>
                  <a:lnTo>
                    <a:pt x="552255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09724" y="8099165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FFFFFF"/>
                </a:solidFill>
                <a:latin typeface="Now Bold"/>
              </a:rPr>
              <a:t>YELLOW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93078" y="5014016"/>
            <a:ext cx="1543050" cy="660683"/>
            <a:chOff x="0" y="0"/>
            <a:chExt cx="406400" cy="17400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FBFFFC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09724" y="5135188"/>
            <a:ext cx="1426404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>
                <a:solidFill>
                  <a:srgbClr val="EB1024"/>
                </a:solidFill>
                <a:latin typeface="Now Bold"/>
              </a:rPr>
              <a:t>WHITE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74028" y="5086122"/>
            <a:ext cx="1543050" cy="660683"/>
            <a:chOff x="0" y="0"/>
            <a:chExt cx="406400" cy="17400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6400" cy="174007"/>
            </a:xfrm>
            <a:custGeom>
              <a:avLst/>
              <a:gdLst/>
              <a:ahLst/>
              <a:cxnLst/>
              <a:rect l="l" t="t" r="r" b="b"/>
              <a:pathLst>
                <a:path w="406400" h="174007">
                  <a:moveTo>
                    <a:pt x="0" y="0"/>
                  </a:moveTo>
                  <a:lnTo>
                    <a:pt x="406400" y="0"/>
                  </a:lnTo>
                  <a:lnTo>
                    <a:pt x="406400" y="174007"/>
                  </a:lnTo>
                  <a:lnTo>
                    <a:pt x="0" y="174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2762" y="1730586"/>
            <a:ext cx="7842476" cy="21887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3894" y="4603421"/>
            <a:ext cx="16340212" cy="368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EVERYONE CAN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REACH OUT TO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SOMEONE.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21315"/>
            <a:ext cx="15708738" cy="145741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028700" y="1683061"/>
            <a:ext cx="15708738" cy="29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0"/>
              </a:lnSpc>
            </a:pPr>
            <a:r>
              <a:rPr lang="en-US" sz="25212">
                <a:solidFill>
                  <a:srgbClr val="000000"/>
                </a:solidFill>
                <a:latin typeface="Squada One"/>
              </a:rPr>
              <a:t>THE FOUR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463" y="4864602"/>
            <a:ext cx="14811211" cy="70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762">
                <a:solidFill>
                  <a:srgbClr val="FFFFFF"/>
                </a:solidFill>
                <a:latin typeface="Tomorrow"/>
              </a:rPr>
              <a:t>CONNECTION WITH THE LOST (JOHN 4: 7-15)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36254" y="6341307"/>
            <a:ext cx="3135461" cy="3135461"/>
            <a:chOff x="0" y="0"/>
            <a:chExt cx="4180614" cy="4180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3885" y="1115848"/>
              <a:ext cx="2292845" cy="194891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488977" y="6341307"/>
            <a:ext cx="3135461" cy="3135461"/>
            <a:chOff x="0" y="0"/>
            <a:chExt cx="4180614" cy="41806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43885" y="1016839"/>
              <a:ext cx="2292845" cy="214693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141700" y="6341307"/>
            <a:ext cx="3135461" cy="3135461"/>
            <a:chOff x="0" y="0"/>
            <a:chExt cx="4180614" cy="41806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55402" y="497762"/>
              <a:ext cx="2269811" cy="3185091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794423" y="6317301"/>
            <a:ext cx="3135461" cy="3135461"/>
            <a:chOff x="0" y="0"/>
            <a:chExt cx="4180614" cy="41806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337" y="509864"/>
              <a:ext cx="2105940" cy="3160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337505" y="-6448625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75930" y="602772"/>
            <a:ext cx="13736140" cy="28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en-US" sz="5467" spc="11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82014" y="7782058"/>
            <a:ext cx="2519092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God loves you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totally!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His love is unlimited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and unconditional.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Genesis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64669" y="7937756"/>
            <a:ext cx="2757036" cy="118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Doing things our own way is what the Bible calls sin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Romans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2265" y="7778689"/>
            <a:ext cx="3125097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Our sin does not prevent God from loving us!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On the cross, Jesus took the punishment for our sins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John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8693" y="7778689"/>
            <a:ext cx="2935493" cy="206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DECISION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He offers us a full and eternal life through Jesus Christ. Each person is challenged to make a decision.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John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28778" y="4032618"/>
            <a:ext cx="3225565" cy="3225565"/>
            <a:chOff x="0" y="0"/>
            <a:chExt cx="4300754" cy="43007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71009" y="1147915"/>
              <a:ext cx="2358735" cy="200492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30404" y="4032618"/>
            <a:ext cx="3225565" cy="3225565"/>
            <a:chOff x="0" y="0"/>
            <a:chExt cx="4300754" cy="43007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1009" y="1046060"/>
              <a:ext cx="2358735" cy="220863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432031" y="4032618"/>
            <a:ext cx="3225565" cy="3225565"/>
            <a:chOff x="0" y="0"/>
            <a:chExt cx="4300754" cy="43007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82857" y="512066"/>
              <a:ext cx="2335039" cy="327662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233657" y="4032618"/>
            <a:ext cx="3225565" cy="3225565"/>
            <a:chOff x="0" y="0"/>
            <a:chExt cx="4300754" cy="430075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7147" y="524516"/>
              <a:ext cx="2166459" cy="32517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99419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3631" y="1846348"/>
            <a:ext cx="9635669" cy="104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456" y="1028700"/>
            <a:ext cx="6025450" cy="8250211"/>
            <a:chOff x="0" y="0"/>
            <a:chExt cx="8033934" cy="11000281"/>
          </a:xfrm>
        </p:grpSpPr>
        <p:sp>
          <p:nvSpPr>
            <p:cNvPr id="5" name="TextBox 5"/>
            <p:cNvSpPr txBox="1"/>
            <p:nvPr/>
          </p:nvSpPr>
          <p:spPr>
            <a:xfrm>
              <a:off x="0" y="6284180"/>
              <a:ext cx="8033934" cy="4716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100585" y="0"/>
              <a:ext cx="5832764" cy="583276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17486" y="1556824"/>
              <a:ext cx="3198961" cy="271911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51843" y="5552680"/>
            <a:ext cx="2279082" cy="3484509"/>
            <a:chOff x="0" y="0"/>
            <a:chExt cx="3038776" cy="4646013"/>
          </a:xfrm>
        </p:grpSpPr>
        <p:sp>
          <p:nvSpPr>
            <p:cNvPr id="10" name="TextBox 10"/>
            <p:cNvSpPr txBox="1"/>
            <p:nvPr/>
          </p:nvSpPr>
          <p:spPr>
            <a:xfrm>
              <a:off x="220699" y="3545432"/>
              <a:ext cx="2597379" cy="110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3038776" cy="303877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84" y="739113"/>
              <a:ext cx="1666607" cy="156055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508068"/>
            <a:chOff x="0" y="0"/>
            <a:chExt cx="2879888" cy="4677423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318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8264"/>
            <a:chOff x="0" y="0"/>
            <a:chExt cx="2726958" cy="4944352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5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 dirty="0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626" y="962025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556988" y="5552680"/>
            <a:ext cx="3065302" cy="3354405"/>
            <a:chOff x="0" y="0"/>
            <a:chExt cx="4087070" cy="4472540"/>
          </a:xfrm>
        </p:grpSpPr>
        <p:sp>
          <p:nvSpPr>
            <p:cNvPr id="5" name="TextBox 5"/>
            <p:cNvSpPr txBox="1"/>
            <p:nvPr/>
          </p:nvSpPr>
          <p:spPr>
            <a:xfrm>
              <a:off x="0" y="3216806"/>
              <a:ext cx="4087070" cy="1255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572"/>
                </a:lnSpc>
              </a:pPr>
              <a:r>
                <a:rPr lang="en-US" sz="1099" spc="47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59896" y="0"/>
              <a:ext cx="2967278" cy="2967278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29838" y="791996"/>
              <a:ext cx="1627394" cy="138328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669443" y="1422291"/>
            <a:ext cx="5061482" cy="7743937"/>
            <a:chOff x="0" y="0"/>
            <a:chExt cx="6748643" cy="10325249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2454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460719"/>
            <a:chOff x="0" y="0"/>
            <a:chExt cx="2879888" cy="4614292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255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391041" y="5551481"/>
            <a:ext cx="2045218" cy="3706819"/>
            <a:chOff x="0" y="0"/>
            <a:chExt cx="2726958" cy="4942426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3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73"/>
                </a:lnSpc>
              </a:pPr>
              <a:r>
                <a:rPr lang="en-US" sz="1100" spc="47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355616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37538" y="5371708"/>
            <a:ext cx="2883133" cy="3263780"/>
            <a:chOff x="0" y="0"/>
            <a:chExt cx="3844178" cy="4351707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3935"/>
              <a:ext cx="3844178" cy="1327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665"/>
                </a:lnSpc>
              </a:pPr>
              <a:r>
                <a:rPr lang="en-US" sz="1164" spc="5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6622" y="0"/>
              <a:ext cx="2790934" cy="279093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56749" y="744929"/>
              <a:ext cx="1530679" cy="130107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427539" y="5371708"/>
            <a:ext cx="2118639" cy="3222014"/>
            <a:chOff x="0" y="0"/>
            <a:chExt cx="2824852" cy="4296019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002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717628" y="283790"/>
            <a:ext cx="5665215" cy="9197423"/>
            <a:chOff x="0" y="0"/>
            <a:chExt cx="7553620" cy="12263231"/>
          </a:xfrm>
        </p:grpSpPr>
        <p:sp>
          <p:nvSpPr>
            <p:cNvPr id="15" name="TextBox 15"/>
            <p:cNvSpPr txBox="1"/>
            <p:nvPr/>
          </p:nvSpPr>
          <p:spPr>
            <a:xfrm>
              <a:off x="117638" y="8817392"/>
              <a:ext cx="7318344" cy="3445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4161"/>
                </a:lnSpc>
              </a:pPr>
              <a:r>
                <a:rPr lang="en-US" sz="2910" spc="125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7553620" cy="75536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1726239" y="899366"/>
              <a:ext cx="4101141" cy="575488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554292" y="5371708"/>
            <a:ext cx="2045218" cy="3898764"/>
            <a:chOff x="0" y="0"/>
            <a:chExt cx="2726958" cy="5198352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2019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John 1:12</a:t>
              </a:r>
            </a:p>
            <a:p>
              <a:pPr algn="ctr">
                <a:lnSpc>
                  <a:spcPts val="1502"/>
                </a:lnSpc>
              </a:pPr>
              <a:endParaRPr lang="en-US" sz="1050" spc="45">
                <a:solidFill>
                  <a:srgbClr val="3D3923"/>
                </a:solidFill>
                <a:latin typeface="Now Bold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4699015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7014581" cy="15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THESE FOUR SYMBOLS REPRESENT THE CENTRAL MESSAGE OF THE BIBLE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7409" y="5552680"/>
            <a:ext cx="2923307" cy="3309257"/>
            <a:chOff x="0" y="0"/>
            <a:chExt cx="3897742" cy="441234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66468"/>
              <a:ext cx="3897742" cy="134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God loves you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totally!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 His love is unlimited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"/>
                </a:rPr>
                <a:t>and unconditional. </a:t>
              </a:r>
            </a:p>
            <a:p>
              <a:pPr algn="ctr">
                <a:lnSpc>
                  <a:spcPts val="1688"/>
                </a:lnSpc>
              </a:pPr>
              <a:r>
                <a:rPr lang="en-US" sz="1180" spc="50">
                  <a:solidFill>
                    <a:srgbClr val="3D3923"/>
                  </a:solidFill>
                  <a:latin typeface="Now Bold"/>
                </a:rPr>
                <a:t>Genesis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3960" y="0"/>
              <a:ext cx="2829823" cy="282982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2867" y="755308"/>
              <a:ext cx="1552008" cy="131920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5552680"/>
            <a:ext cx="2118639" cy="3222014"/>
            <a:chOff x="0" y="0"/>
            <a:chExt cx="2824852" cy="4296019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002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Doing things our own way is what the Bible calls sin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36695" y="5537091"/>
            <a:ext cx="2183719" cy="3535706"/>
            <a:chOff x="0" y="0"/>
            <a:chExt cx="2911626" cy="4714275"/>
          </a:xfrm>
        </p:grpSpPr>
        <p:sp>
          <p:nvSpPr>
            <p:cNvPr id="15" name="TextBox 15"/>
            <p:cNvSpPr txBox="1"/>
            <p:nvPr/>
          </p:nvSpPr>
          <p:spPr>
            <a:xfrm>
              <a:off x="45345" y="3395886"/>
              <a:ext cx="2820936" cy="131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Our sin does not prevent God from loving us!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On the cross, Jesus took the punishment for our sins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 Bold"/>
                </a:rPr>
                <a:t>John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911626" cy="291162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65398" y="346671"/>
              <a:ext cx="1580830" cy="221828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549039" y="1422291"/>
            <a:ext cx="4542108" cy="8217201"/>
            <a:chOff x="0" y="0"/>
            <a:chExt cx="6056145" cy="10956269"/>
          </a:xfrm>
        </p:grpSpPr>
        <p:sp>
          <p:nvSpPr>
            <p:cNvPr id="20" name="TextBox 20"/>
            <p:cNvSpPr txBox="1"/>
            <p:nvPr/>
          </p:nvSpPr>
          <p:spPr>
            <a:xfrm>
              <a:off x="272312" y="7056161"/>
              <a:ext cx="5511522" cy="390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DECISION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 He offers us a full and eternal life through Jesus Christ. Each person is challenged to make a decision. 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 Bold"/>
                </a:rPr>
                <a:t>John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6056145" cy="605614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02713" y="738602"/>
              <a:ext cx="3050719" cy="4578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6763828" y="1184887"/>
            <a:ext cx="6269937" cy="91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93689" flipH="1">
            <a:off x="11834516" y="2003313"/>
            <a:ext cx="1691773" cy="477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4251">
            <a:off x="12885811" y="4535204"/>
            <a:ext cx="1691773" cy="477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9811602" y="1043029"/>
            <a:ext cx="1134348" cy="32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5203732" y="4904537"/>
            <a:ext cx="1691773" cy="477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2421">
            <a:off x="6609212" y="1724533"/>
            <a:ext cx="1691773" cy="4779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22840" y="4459641"/>
            <a:ext cx="2079351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099" spc="219">
                <a:solidFill>
                  <a:srgbClr val="000000"/>
                </a:solidFill>
                <a:latin typeface="Now Bold"/>
              </a:rPr>
              <a:t>FAITH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59334" y="2489512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CHRIST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4358" y="158922"/>
            <a:ext cx="1899407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GOD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44455" y="5799276"/>
            <a:ext cx="2816238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62926" y="1673481"/>
            <a:ext cx="3470664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 dirty="0">
                <a:solidFill>
                  <a:srgbClr val="000000"/>
                </a:solidFill>
                <a:latin typeface="Now Bold"/>
              </a:rPr>
              <a:t>MAN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803497" y="405622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4373476" y="4627019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476800" y="3993590"/>
            <a:ext cx="10287000" cy="22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4455" y="6151689"/>
            <a:ext cx="2816238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12213" y="4394203"/>
            <a:ext cx="5126752" cy="418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 Bold"/>
              </a:rPr>
              <a:t>ETERNAL LIFE IS A GIFT AND THEREFORE CANNOT BE EARNED OR DESERVED.</a:t>
            </a:r>
          </a:p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Romans 6:23</a:t>
            </a:r>
          </a:p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Ephesians 2:8-9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135924" y="1196228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58073">
            <a:off x="5956149" y="1286329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9513" y="466737"/>
            <a:ext cx="3470664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MAN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14419" y="2283582"/>
            <a:ext cx="5038144" cy="358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 Bold"/>
              </a:rPr>
              <a:t>MANKIND IS SINFUL. IT CANNOT SAVE ITSELF.</a:t>
            </a:r>
          </a:p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Romans 3:23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Matthew 5:48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78" y="2923520"/>
            <a:ext cx="17759843" cy="443996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526865" flipH="1">
            <a:off x="8756053" y="848707"/>
            <a:ext cx="1134348" cy="3204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14322" y="285630"/>
            <a:ext cx="1899407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GOD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856143" y="1008933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06627" y="1232828"/>
            <a:ext cx="4852673" cy="357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 Bold"/>
              </a:rPr>
              <a:t>GOD IS MERCIFUL, BUT HE IS ALSO JUST.</a:t>
            </a:r>
          </a:p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1 John 4:8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Exodus 34:7b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93689" flipH="1">
            <a:off x="10294848" y="1913712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05656" y="2489512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CHRIST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481992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19666" y="4217317"/>
            <a:ext cx="5734683" cy="378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 Bold"/>
              </a:rPr>
              <a:t>HE DIED ON THE CROSS, ROSE FROM THE DEAD TO PAY FOR OUR SINS.</a:t>
            </a:r>
          </a:p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JOHN 1:1 AND 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ISAIAH 53:6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815656" flipH="1">
            <a:off x="10406200" y="4556680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62562" y="4379352"/>
            <a:ext cx="10287000" cy="1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THE GOSPEL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with the hands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11917" y="5863781"/>
            <a:ext cx="2963333" cy="8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FAITH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3516310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23248" y="1233511"/>
            <a:ext cx="6913810" cy="311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 Bold"/>
              </a:rPr>
              <a:t>SAVING FAITH IS NOT MERE INTELLECTUAL KNOWLEDGE, NOR IS IT TEMPORAL FAITH. SAVING FAITH IS BY TRUSTING IN JESUS CHRIST ALONE FOR ETERNAL LIFE.</a:t>
            </a:r>
          </a:p>
          <a:p>
            <a:pPr algn="ctr">
              <a:lnSpc>
                <a:spcPts val="3124"/>
              </a:lnSpc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James 2:19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r>
              <a:rPr lang="en-US" sz="2231" spc="783">
                <a:solidFill>
                  <a:srgbClr val="000000"/>
                </a:solidFill>
                <a:latin typeface="Now"/>
              </a:rPr>
              <a:t>Acts 16:31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906" y="1170727"/>
            <a:ext cx="5129031" cy="5148337"/>
            <a:chOff x="0" y="0"/>
            <a:chExt cx="6838708" cy="68644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6838708" cy="68644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658024" y="493043"/>
              <a:ext cx="1522660" cy="22881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1135364" y="3271763"/>
              <a:ext cx="1522660" cy="22881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4029745" y="3286808"/>
              <a:ext cx="1522660" cy="2288150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7052" y="-62211"/>
            <a:ext cx="6940948" cy="10411422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2580" r="-112419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9607" t="24593" r="62810" b="25219"/>
          <a:stretch>
            <a:fillRect/>
          </a:stretch>
        </p:blipFill>
        <p:spPr>
          <a:xfrm>
            <a:off x="16276181" y="1028700"/>
            <a:ext cx="983119" cy="89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24665" y="886100"/>
            <a:ext cx="2051516" cy="11796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2618" y="6861691"/>
            <a:ext cx="13616079" cy="106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1"/>
              </a:lnSpc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THREE THIRDS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2944" y="7867306"/>
            <a:ext cx="6212334" cy="495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840" spc="122">
                <a:solidFill>
                  <a:srgbClr val="BF1818"/>
                </a:solidFill>
                <a:latin typeface="Now"/>
              </a:rPr>
              <a:t>A Discipleship Formation Process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0115291" y="-2223543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4868" y="1094466"/>
            <a:ext cx="6102028" cy="106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01"/>
              </a:lnSpc>
              <a:spcBef>
                <a:spcPct val="0"/>
              </a:spcBef>
            </a:pPr>
            <a:r>
              <a:rPr lang="en-US" sz="7901" dirty="0">
                <a:solidFill>
                  <a:srgbClr val="000000"/>
                </a:solidFill>
                <a:latin typeface="Now Bold"/>
              </a:rPr>
              <a:t>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11918" y="3124018"/>
            <a:ext cx="4721700" cy="6163610"/>
            <a:chOff x="0" y="0"/>
            <a:chExt cx="1243575" cy="162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5033" y="3124018"/>
            <a:ext cx="4721700" cy="6163610"/>
            <a:chOff x="0" y="0"/>
            <a:chExt cx="1243575" cy="1623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54382" y="3124018"/>
            <a:ext cx="4721700" cy="6163610"/>
            <a:chOff x="0" y="0"/>
            <a:chExt cx="1243575" cy="1623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19926" y="4132387"/>
            <a:ext cx="3646347" cy="45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Careful </a:t>
            </a:r>
            <a:r>
              <a:rPr lang="en-US" sz="2491">
                <a:solidFill>
                  <a:srgbClr val="387B83"/>
                </a:solidFill>
                <a:latin typeface="Now"/>
              </a:rPr>
              <a:t>"How are you?”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387B83"/>
                </a:solidFill>
                <a:latin typeface="Now"/>
              </a:rPr>
              <a:t>Worship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Celebrating Loyalty -</a:t>
            </a:r>
            <a:r>
              <a:rPr lang="en-US" sz="2491">
                <a:solidFill>
                  <a:srgbClr val="387B83"/>
                </a:solidFill>
                <a:latin typeface="Now"/>
              </a:rPr>
              <a:t> Accountability &amp; Review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Fostering Vision &amp; Encouragement - </a:t>
            </a:r>
            <a:r>
              <a:rPr lang="en-US" sz="2491">
                <a:solidFill>
                  <a:srgbClr val="387B83"/>
                </a:solidFill>
                <a:latin typeface="Now"/>
              </a:rPr>
              <a:t>Vision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6520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BACK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16837" y="8146190"/>
            <a:ext cx="972566" cy="976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694848" y="8216308"/>
            <a:ext cx="216545" cy="325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672830">
            <a:off x="5478303" y="8611483"/>
            <a:ext cx="216545" cy="325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5889927" y="8613623"/>
            <a:ext cx="216545" cy="3254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007243" y="4227481"/>
            <a:ext cx="3646347" cy="228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New Lesson </a:t>
            </a:r>
            <a:r>
              <a:rPr lang="en-US" sz="2491">
                <a:solidFill>
                  <a:srgbClr val="387B83"/>
                </a:solidFill>
                <a:latin typeface="Now"/>
              </a:rPr>
              <a:t>Obedience-Based Bible Study (Biblical Content that leads to obedience)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97874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UP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0308192" y="8216308"/>
            <a:ext cx="972566" cy="9762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0686202" y="8286426"/>
            <a:ext cx="216545" cy="3254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72830">
            <a:off x="10469657" y="8681601"/>
            <a:ext cx="216545" cy="3254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10881281" y="8683741"/>
            <a:ext cx="216545" cy="32540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002032" y="4445514"/>
            <a:ext cx="3796994" cy="419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Preparing for the Mission. </a:t>
            </a:r>
            <a:r>
              <a:rPr lang="en-US" sz="2491">
                <a:solidFill>
                  <a:srgbClr val="387B83"/>
                </a:solidFill>
                <a:latin typeface="Now"/>
              </a:rPr>
              <a:t>Practice. Confidence to obey and train others.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Mission Achievement </a:t>
            </a:r>
            <a:r>
              <a:rPr lang="en-US" sz="2491">
                <a:solidFill>
                  <a:srgbClr val="387B83"/>
                </a:solidFill>
                <a:latin typeface="Now"/>
              </a:rPr>
              <a:t>Applications Goal setting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Praying for Mission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82982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LOOKING FORWARD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4832" y="8216308"/>
            <a:ext cx="972566" cy="976226"/>
            <a:chOff x="0" y="0"/>
            <a:chExt cx="1296754" cy="130163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96754" cy="130163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4014" y="93491"/>
              <a:ext cx="288726" cy="43387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15288" y="620391"/>
              <a:ext cx="288726" cy="43387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64119" y="623244"/>
              <a:ext cx="288726" cy="433878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98359" y="9025070"/>
            <a:ext cx="1121883" cy="64508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0491" y="561424"/>
            <a:ext cx="9306516" cy="9341547"/>
            <a:chOff x="0" y="0"/>
            <a:chExt cx="12408689" cy="124553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408689" cy="12455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822928" y="894615"/>
              <a:ext cx="2762833" cy="4151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60094" y="5936544"/>
              <a:ext cx="2762833" cy="41517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311886" y="5963842"/>
              <a:ext cx="2762833" cy="41517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847231" y="2185396"/>
            <a:ext cx="4623981" cy="681530"/>
            <a:chOff x="0" y="0"/>
            <a:chExt cx="1217839" cy="179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7839" cy="179498"/>
            </a:xfrm>
            <a:custGeom>
              <a:avLst/>
              <a:gdLst/>
              <a:ahLst/>
              <a:cxnLst/>
              <a:rect l="l" t="t" r="r" b="b"/>
              <a:pathLst>
                <a:path w="1217839" h="179498">
                  <a:moveTo>
                    <a:pt x="0" y="0"/>
                  </a:moveTo>
                  <a:lnTo>
                    <a:pt x="1217839" y="0"/>
                  </a:lnTo>
                  <a:lnTo>
                    <a:pt x="1217839" y="179498"/>
                  </a:lnTo>
                  <a:lnTo>
                    <a:pt x="0" y="179498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00767" y="2763670"/>
            <a:ext cx="10660919" cy="966339"/>
            <a:chOff x="0" y="0"/>
            <a:chExt cx="2807814" cy="254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7814" cy="254509"/>
            </a:xfrm>
            <a:custGeom>
              <a:avLst/>
              <a:gdLst/>
              <a:ahLst/>
              <a:cxnLst/>
              <a:rect l="l" t="t" r="r" b="b"/>
              <a:pathLst>
                <a:path w="2807814" h="254509">
                  <a:moveTo>
                    <a:pt x="0" y="0"/>
                  </a:moveTo>
                  <a:lnTo>
                    <a:pt x="2807814" y="0"/>
                  </a:lnTo>
                  <a:lnTo>
                    <a:pt x="2807814" y="254509"/>
                  </a:lnTo>
                  <a:lnTo>
                    <a:pt x="0" y="254509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16341" y="4401716"/>
            <a:ext cx="12122325" cy="234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Asking questions </a:t>
            </a:r>
            <a:r>
              <a:rPr lang="en-US" sz="3000">
                <a:solidFill>
                  <a:srgbClr val="387B83"/>
                </a:solidFill>
                <a:latin typeface="Now"/>
              </a:rPr>
              <a:t>"How are you? How was your week'?"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Celebrating Loyalty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How did you achieve your commitments last week? </a:t>
            </a:r>
            <a:r>
              <a:rPr lang="en-US" sz="3000">
                <a:solidFill>
                  <a:srgbClr val="000000"/>
                </a:solidFill>
                <a:latin typeface="Now"/>
              </a:rPr>
              <a:t>- Encourage Vision &amp; Encouragement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Vision Remind them of our goals and if one didn't make it encourage them to keep going and not give up.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756" y="4171856"/>
            <a:ext cx="1188008" cy="2184625"/>
            <a:chOff x="0" y="0"/>
            <a:chExt cx="1584010" cy="29128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962">
            <a:off x="2651752" y="3901165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sp>
        <p:nvSpPr>
          <p:cNvPr id="28" name="AutoShape 2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29" name="Group 29"/>
          <p:cNvGrpSpPr/>
          <p:nvPr/>
        </p:nvGrpSpPr>
        <p:grpSpPr>
          <a:xfrm>
            <a:off x="13003551" y="2218057"/>
            <a:ext cx="467661" cy="1511952"/>
            <a:chOff x="0" y="0"/>
            <a:chExt cx="123170" cy="398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170" cy="398210"/>
            </a:xfrm>
            <a:custGeom>
              <a:avLst/>
              <a:gdLst/>
              <a:ahLst/>
              <a:cxnLst/>
              <a:rect l="l" t="t" r="r" b="b"/>
              <a:pathLst>
                <a:path w="123170" h="398210">
                  <a:moveTo>
                    <a:pt x="0" y="0"/>
                  </a:moveTo>
                  <a:lnTo>
                    <a:pt x="123170" y="0"/>
                  </a:lnTo>
                  <a:lnTo>
                    <a:pt x="123170" y="398210"/>
                  </a:lnTo>
                  <a:lnTo>
                    <a:pt x="0" y="398210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4986" y="2001670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00767" y="2218057"/>
            <a:ext cx="6046463" cy="573252"/>
            <a:chOff x="0" y="0"/>
            <a:chExt cx="1592484" cy="150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92484" cy="150980"/>
            </a:xfrm>
            <a:custGeom>
              <a:avLst/>
              <a:gdLst/>
              <a:ahLst/>
              <a:cxnLst/>
              <a:rect l="l" t="t" r="r" b="b"/>
              <a:pathLst>
                <a:path w="1592484" h="150980">
                  <a:moveTo>
                    <a:pt x="0" y="0"/>
                  </a:moveTo>
                  <a:lnTo>
                    <a:pt x="1592484" y="0"/>
                  </a:lnTo>
                  <a:lnTo>
                    <a:pt x="1592484" y="150980"/>
                  </a:lnTo>
                  <a:lnTo>
                    <a:pt x="0" y="15098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316693" y="2332458"/>
            <a:ext cx="11245071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Now"/>
              </a:rPr>
              <a:t>Care "How are you?"- worship- Celebrating Fidelity - Accountability &amp; Review - Encouraging Vision &amp; Encouragement - Vision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18461" y="849661"/>
            <a:ext cx="6554539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BACK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67180" y="7399780"/>
            <a:ext cx="1167173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It will help the person think and reflect. </a:t>
            </a:r>
            <a:r>
              <a:rPr lang="en-US" sz="3000">
                <a:solidFill>
                  <a:srgbClr val="387B83"/>
                </a:solidFill>
                <a:latin typeface="Now"/>
              </a:rPr>
              <a:t>"How do you feel?"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Celebrating Fidelity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Tell me how you made it?</a:t>
            </a:r>
            <a:r>
              <a:rPr lang="en-US" sz="3000">
                <a:solidFill>
                  <a:srgbClr val="000000"/>
                </a:solidFill>
                <a:latin typeface="Now"/>
              </a:rPr>
              <a:t> - Encouraging Vision &amp; Encouragement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What is the most rewarding thing you did?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99872" y="2964508"/>
            <a:ext cx="2636328" cy="100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RED PARTS ARE IMPORTANT FOR MULTIPLICATION.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9872" y="6604479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4684" y="454155"/>
            <a:ext cx="9220183" cy="9254888"/>
            <a:chOff x="0" y="0"/>
            <a:chExt cx="12293577" cy="123398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293577" cy="123398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778187" y="886316"/>
              <a:ext cx="2737203" cy="41132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40983" y="5881472"/>
              <a:ext cx="2737203" cy="41132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244056" y="5908518"/>
              <a:ext cx="2737203" cy="41132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756" y="4171856"/>
            <a:ext cx="1188008" cy="2184625"/>
            <a:chOff x="0" y="0"/>
            <a:chExt cx="1584010" cy="29128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sp>
        <p:nvSpPr>
          <p:cNvPr id="21" name="AutoShape 21"/>
          <p:cNvSpPr/>
          <p:nvPr/>
        </p:nvSpPr>
        <p:spPr>
          <a:xfrm rot="-5962">
            <a:off x="2670802" y="3739534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22" name="Group 22"/>
          <p:cNvGrpSpPr/>
          <p:nvPr/>
        </p:nvGrpSpPr>
        <p:grpSpPr>
          <a:xfrm>
            <a:off x="14574986" y="1885718"/>
            <a:ext cx="3086100" cy="3230528"/>
            <a:chOff x="0" y="0"/>
            <a:chExt cx="812800" cy="850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859916" y="2185599"/>
            <a:ext cx="2525246" cy="672483"/>
            <a:chOff x="0" y="0"/>
            <a:chExt cx="665085" cy="1771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5085" cy="177115"/>
            </a:xfrm>
            <a:custGeom>
              <a:avLst/>
              <a:gdLst/>
              <a:ahLst/>
              <a:cxnLst/>
              <a:rect l="l" t="t" r="r" b="b"/>
              <a:pathLst>
                <a:path w="665085" h="177115">
                  <a:moveTo>
                    <a:pt x="0" y="0"/>
                  </a:moveTo>
                  <a:lnTo>
                    <a:pt x="665085" y="0"/>
                  </a:lnTo>
                  <a:lnTo>
                    <a:pt x="665085" y="177115"/>
                  </a:lnTo>
                  <a:lnTo>
                    <a:pt x="0" y="177115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4756582"/>
            <a:ext cx="1185382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Mention what will be discussed today, based on obedience and biblical content."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6693" y="2294358"/>
            <a:ext cx="1124507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080"/>
              </a:lnSpc>
              <a:buFont typeface="Arial"/>
              <a:buChar char="•"/>
            </a:pPr>
            <a:r>
              <a:rPr lang="en-US" sz="3000" spc="30">
                <a:solidFill>
                  <a:srgbClr val="FBFFFC"/>
                </a:solidFill>
                <a:latin typeface="Now"/>
              </a:rPr>
              <a:t>New Lesson. </a:t>
            </a:r>
            <a:r>
              <a:rPr lang="en-US" sz="3000" spc="30">
                <a:solidFill>
                  <a:srgbClr val="000000"/>
                </a:solidFill>
                <a:latin typeface="Now"/>
              </a:rPr>
              <a:t>Obedience Based Bible Study (Biblical content that leads to obedience).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00801" y="849661"/>
            <a:ext cx="5297240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UP</a:t>
            </a:r>
          </a:p>
        </p:txBody>
      </p:sp>
      <p:sp>
        <p:nvSpPr>
          <p:cNvPr id="31" name="TextBox 31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57655" y="7836366"/>
            <a:ext cx="1167173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Help the person think and reflect on the content given that day.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99872" y="2848556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547233"/>
            <a:ext cx="9158062" cy="9192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03496" y="1207491"/>
            <a:ext cx="2039071" cy="30641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18193" y="4900058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Ask what you will do in practice. According to the lessons; what will your goals be; what will you do; what will you implement from what you learned today?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9756" y="4315333"/>
            <a:ext cx="1188008" cy="2184625"/>
            <a:chOff x="0" y="0"/>
            <a:chExt cx="1584010" cy="29128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84010" cy="2912833"/>
              <a:chOff x="0" y="0"/>
              <a:chExt cx="312891" cy="5753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891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91" h="575374">
                    <a:moveTo>
                      <a:pt x="0" y="0"/>
                    </a:moveTo>
                    <a:lnTo>
                      <a:pt x="312891" y="0"/>
                    </a:lnTo>
                    <a:lnTo>
                      <a:pt x="312891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5400000">
              <a:off x="-428666" y="1235446"/>
              <a:ext cx="2503199" cy="441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EXAMPLE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 rot="-5400000">
              <a:off x="-1105373" y="1662120"/>
              <a:ext cx="3713646" cy="389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ACCOMPANIMENT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19" name="Group 19"/>
          <p:cNvGrpSpPr/>
          <p:nvPr/>
        </p:nvGrpSpPr>
        <p:grpSpPr>
          <a:xfrm>
            <a:off x="2766414" y="1869171"/>
            <a:ext cx="10717589" cy="681434"/>
            <a:chOff x="0" y="0"/>
            <a:chExt cx="2822740" cy="1794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22740" cy="179472"/>
            </a:xfrm>
            <a:custGeom>
              <a:avLst/>
              <a:gdLst/>
              <a:ahLst/>
              <a:cxnLst/>
              <a:rect l="l" t="t" r="r" b="b"/>
              <a:pathLst>
                <a:path w="2822740" h="179472">
                  <a:moveTo>
                    <a:pt x="0" y="0"/>
                  </a:moveTo>
                  <a:lnTo>
                    <a:pt x="2822740" y="0"/>
                  </a:lnTo>
                  <a:lnTo>
                    <a:pt x="2822740" y="179472"/>
                  </a:lnTo>
                  <a:lnTo>
                    <a:pt x="0" y="179472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6414" y="2253614"/>
            <a:ext cx="3308146" cy="788873"/>
            <a:chOff x="0" y="0"/>
            <a:chExt cx="871281" cy="2077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71281" cy="207769"/>
            </a:xfrm>
            <a:custGeom>
              <a:avLst/>
              <a:gdLst/>
              <a:ahLst/>
              <a:cxnLst/>
              <a:rect l="l" t="t" r="r" b="b"/>
              <a:pathLst>
                <a:path w="871281" h="207769">
                  <a:moveTo>
                    <a:pt x="0" y="0"/>
                  </a:moveTo>
                  <a:lnTo>
                    <a:pt x="871281" y="0"/>
                  </a:lnTo>
                  <a:lnTo>
                    <a:pt x="871281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66414" y="2893504"/>
            <a:ext cx="2981475" cy="634731"/>
            <a:chOff x="0" y="0"/>
            <a:chExt cx="785245" cy="167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5245" cy="167172"/>
            </a:xfrm>
            <a:custGeom>
              <a:avLst/>
              <a:gdLst/>
              <a:ahLst/>
              <a:cxnLst/>
              <a:rect l="l" t="t" r="r" b="b"/>
              <a:pathLst>
                <a:path w="785245" h="167172">
                  <a:moveTo>
                    <a:pt x="0" y="0"/>
                  </a:moveTo>
                  <a:lnTo>
                    <a:pt x="785245" y="0"/>
                  </a:lnTo>
                  <a:lnTo>
                    <a:pt x="785245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7836366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Help the person reflect on the future. Questions such as: How will you do it, what will you do, when will you do it, what is the next step you will take?</a:t>
            </a:r>
          </a:p>
        </p:txBody>
      </p:sp>
      <p:sp>
        <p:nvSpPr>
          <p:cNvPr id="29" name="AutoShape 29"/>
          <p:cNvSpPr/>
          <p:nvPr/>
        </p:nvSpPr>
        <p:spPr>
          <a:xfrm rot="-5962">
            <a:off x="2670802" y="388301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72830">
            <a:off x="10664424" y="4928617"/>
            <a:ext cx="2039071" cy="30641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89580">
            <a:off x="14540437" y="4948765"/>
            <a:ext cx="2039071" cy="306417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4581588" y="1912972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747890" y="2993412"/>
            <a:ext cx="4221666" cy="553874"/>
            <a:chOff x="0" y="0"/>
            <a:chExt cx="1111879" cy="14587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879" cy="145876"/>
            </a:xfrm>
            <a:custGeom>
              <a:avLst/>
              <a:gdLst/>
              <a:ahLst/>
              <a:cxnLst/>
              <a:rect l="l" t="t" r="r" b="b"/>
              <a:pathLst>
                <a:path w="1111879" h="145876">
                  <a:moveTo>
                    <a:pt x="0" y="0"/>
                  </a:moveTo>
                  <a:lnTo>
                    <a:pt x="1111879" y="0"/>
                  </a:lnTo>
                  <a:lnTo>
                    <a:pt x="1111879" y="145876"/>
                  </a:lnTo>
                  <a:lnTo>
                    <a:pt x="0" y="145876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257764" y="1954045"/>
            <a:ext cx="11712786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90"/>
              </a:lnSpc>
              <a:buFont typeface="Arial"/>
              <a:buChar char="•"/>
            </a:pPr>
            <a:r>
              <a:rPr lang="en-US" sz="3000">
                <a:solidFill>
                  <a:srgbClr val="FBFFFC"/>
                </a:solidFill>
                <a:latin typeface="Now"/>
              </a:rPr>
              <a:t>Preparing for the Mission. Practice. Confidence to obey and train others -</a:t>
            </a:r>
            <a:r>
              <a:rPr lang="en-US" sz="3000">
                <a:solidFill>
                  <a:srgbClr val="1D1D1B"/>
                </a:solidFill>
                <a:latin typeface="Now"/>
              </a:rPr>
              <a:t> Applications to Achieve the Mission. </a:t>
            </a:r>
            <a:r>
              <a:rPr lang="en-US" sz="3000">
                <a:solidFill>
                  <a:srgbClr val="FFFFFF"/>
                </a:solidFill>
                <a:latin typeface="Now"/>
              </a:rPr>
              <a:t>Setting goals - </a:t>
            </a:r>
            <a:r>
              <a:rPr lang="en-US" sz="3000">
                <a:solidFill>
                  <a:srgbClr val="FBFFFC"/>
                </a:solidFill>
                <a:latin typeface="Now"/>
              </a:rPr>
              <a:t>Praying for the Mission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53000" y="849661"/>
            <a:ext cx="8206383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LOOKING FORWARD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6474" y="2936993"/>
            <a:ext cx="2636328" cy="100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RED PARTS ARE IMPORTANT FOR MULTIPLICATION.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06474" y="6471329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GREEN PARTS ARE IMPORTANT FOR GROWTH AND HEALTH.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366236" y="3607415"/>
            <a:ext cx="6156358" cy="5503366"/>
            <a:chOff x="1648958" y="1745348"/>
            <a:chExt cx="9488905" cy="91805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777697">
              <a:off x="1648958" y="1745348"/>
              <a:ext cx="9488905" cy="918051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344405" y="3549601"/>
              <a:ext cx="6098012" cy="6257288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 rot="4280507">
              <a:off x="1750621" y="7574473"/>
              <a:ext cx="3182648" cy="12462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 dirty="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18280808">
              <a:off x="8315937" y="7605457"/>
              <a:ext cx="2599213" cy="122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 dirty="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294552" y="2534090"/>
              <a:ext cx="2514413" cy="1039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2"/>
                </a:lnSpc>
                <a:spcBef>
                  <a:spcPct val="0"/>
                </a:spcBef>
              </a:pPr>
              <a:r>
                <a:rPr lang="en-US" sz="4758" spc="9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86072" y="5097571"/>
              <a:ext cx="3522896" cy="2973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003"/>
                </a:lnSpc>
              </a:pPr>
              <a:r>
                <a:rPr lang="en-US" sz="13573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31999"/>
          </a:blip>
          <a:srcRect l="33038" t="444" r="25033" b="118"/>
          <a:stretch>
            <a:fillRect/>
          </a:stretch>
        </p:blipFill>
        <p:spPr>
          <a:xfrm>
            <a:off x="0" y="-107991"/>
            <a:ext cx="6646947" cy="1050298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783186" y="4708039"/>
            <a:ext cx="7903842" cy="7903842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5" name="AutoShape 5"/>
          <p:cNvSpPr/>
          <p:nvPr/>
        </p:nvSpPr>
        <p:spPr>
          <a:xfrm>
            <a:off x="6640796" y="10062287"/>
            <a:ext cx="11669985" cy="22471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0656" y="381000"/>
            <a:ext cx="2143125" cy="21431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82854" y="114999"/>
            <a:ext cx="9476346" cy="4487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spc="160" dirty="0">
                <a:solidFill>
                  <a:srgbClr val="111B1E"/>
                </a:solidFill>
                <a:latin typeface="Montserrat Light Bold"/>
              </a:rPr>
              <a:t>Strategy</a:t>
            </a:r>
          </a:p>
          <a:p>
            <a:pPr algn="just">
              <a:lnSpc>
                <a:spcPts val="11200"/>
              </a:lnSpc>
            </a:pP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0728"/>
              </a:lnSpc>
            </a:pPr>
            <a:r>
              <a:rPr lang="en-US" sz="18497" spc="369" dirty="0">
                <a:solidFill>
                  <a:srgbClr val="111B1E"/>
                </a:solidFill>
                <a:latin typeface="Montserrat Light Bold"/>
              </a:rPr>
              <a:t>PCS+M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3289" y="8085944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334" y="-991842"/>
            <a:ext cx="15495214" cy="1286102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70565" y="-5821206"/>
            <a:ext cx="10715649" cy="10715649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2313" y="427824"/>
            <a:ext cx="5522885" cy="154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8"/>
              </a:lnSpc>
            </a:pPr>
            <a:r>
              <a:rPr lang="en-US" sz="6776" spc="60">
                <a:solidFill>
                  <a:srgbClr val="BF1818"/>
                </a:solidFill>
                <a:latin typeface="Montserrat Classic"/>
              </a:rPr>
              <a:t>NETWORK</a:t>
            </a:r>
          </a:p>
          <a:p>
            <a:pPr>
              <a:lnSpc>
                <a:spcPts val="2134"/>
              </a:lnSpc>
            </a:pPr>
            <a:r>
              <a:rPr lang="en-US" sz="4268" spc="38">
                <a:solidFill>
                  <a:srgbClr val="BF1818"/>
                </a:solidFill>
                <a:latin typeface="Montserrat Classic"/>
              </a:rPr>
              <a:t>relational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273129" y="2057400"/>
            <a:ext cx="6878574" cy="8229600"/>
            <a:chOff x="0" y="0"/>
            <a:chExt cx="9171432" cy="109728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9171432" cy="10972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1260623"/>
              <a:ext cx="4227293" cy="102223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738" y="2671739"/>
              <a:ext cx="4227293" cy="10222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4078182"/>
              <a:ext cx="4227293" cy="10222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811" y="5484625"/>
              <a:ext cx="4227293" cy="10222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452838" y="6891068"/>
              <a:ext cx="4227293" cy="10222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452838" y="8297510"/>
              <a:ext cx="4227293" cy="1022236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64884">
              <a:off x="2648470" y="1391529"/>
              <a:ext cx="2001475" cy="1409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BFFFC"/>
                  </a:solidFill>
                  <a:latin typeface="Now"/>
                </a:rPr>
                <a:t>Neighbors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64884">
              <a:off x="2655301" y="2802709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Family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64884">
              <a:off x="2655301" y="4209152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Work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64884">
              <a:off x="2096322" y="5619491"/>
              <a:ext cx="3119433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University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64884">
              <a:off x="2566401" y="7022037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School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64884">
              <a:off x="2096322" y="8442769"/>
              <a:ext cx="3119507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Sport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405088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32" t="22987" r="8643" b="22987"/>
          <a:stretch>
            <a:fillRect/>
          </a:stretch>
        </p:blipFill>
        <p:spPr>
          <a:xfrm>
            <a:off x="1220878" y="3478540"/>
            <a:ext cx="15846243" cy="33299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657680" y="-3689835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291" y="8632736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sp>
        <p:nvSpPr>
          <p:cNvPr id="10" name="TextBox 10"/>
          <p:cNvSpPr txBox="1"/>
          <p:nvPr/>
        </p:nvSpPr>
        <p:spPr>
          <a:xfrm>
            <a:off x="9718034" y="2325688"/>
            <a:ext cx="7541266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"Tell God about people before you tell people about God." - Bill Bright</a:t>
            </a:r>
          </a:p>
          <a:p>
            <a:pPr>
              <a:lnSpc>
                <a:spcPts val="4900"/>
              </a:lnSpc>
            </a:pPr>
            <a:endParaRPr lang="en-US" sz="3500" spc="7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Prepare our hearts to share the Gospel and also the heart of the unbeliever to receive it. Salvation is God's work in the heart of man.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227219" y="1389838"/>
            <a:ext cx="8888047" cy="8782901"/>
            <a:chOff x="0" y="0"/>
            <a:chExt cx="11850729" cy="1171053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17315" y="606055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88210" y="1028700"/>
            <a:ext cx="8888047" cy="8782901"/>
            <a:chOff x="0" y="0"/>
            <a:chExt cx="11850729" cy="117105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sp>
        <p:nvSpPr>
          <p:cNvPr id="16" name="TextBox 16"/>
          <p:cNvSpPr txBox="1"/>
          <p:nvPr/>
        </p:nvSpPr>
        <p:spPr>
          <a:xfrm>
            <a:off x="9048789" y="3055271"/>
            <a:ext cx="9239211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Make a list</a:t>
            </a:r>
          </a:p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The amazing question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80695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sp>
        <p:nvSpPr>
          <p:cNvPr id="8" name="TextBox 8"/>
          <p:cNvSpPr txBox="1"/>
          <p:nvPr/>
        </p:nvSpPr>
        <p:spPr>
          <a:xfrm>
            <a:off x="9875101" y="2022893"/>
            <a:ext cx="7943087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39"/>
              </a:lnSpc>
            </a:pPr>
            <a:r>
              <a:rPr lang="en-US" sz="7742" spc="-232">
                <a:solidFill>
                  <a:srgbClr val="000000"/>
                </a:solidFill>
                <a:latin typeface="Montserrat Extra-Bold"/>
              </a:rPr>
              <a:t>Together with the community you can PRAY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5101" y="6036284"/>
            <a:ext cx="7169143" cy="163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9" spc="62">
                <a:solidFill>
                  <a:srgbClr val="000000"/>
                </a:solidFill>
                <a:latin typeface="Montserrat Light"/>
              </a:rPr>
              <a:t>virtually go to their jobs to their homes, using the Google Earth application.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88210" y="1028700"/>
            <a:ext cx="8888047" cy="8782901"/>
            <a:chOff x="0" y="0"/>
            <a:chExt cx="11850729" cy="1171053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1401">
              <a:off x="1425168" y="1501327"/>
              <a:ext cx="9000393" cy="870788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033329" y="3212692"/>
              <a:ext cx="5784071" cy="5935147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 rot="4280507">
              <a:off x="1730000" y="6749931"/>
              <a:ext cx="2433015" cy="1186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3319192">
              <a:off x="7905900" y="7256556"/>
              <a:ext cx="1931093" cy="111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30171" y="2066299"/>
              <a:ext cx="1862146" cy="990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19"/>
                </a:lnSpc>
                <a:spcBef>
                  <a:spcPct val="0"/>
                </a:spcBef>
              </a:pPr>
              <a:r>
                <a:rPr lang="en-US" sz="4513" spc="90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90479" y="4677254"/>
              <a:ext cx="3341529" cy="2823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25"/>
                </a:lnSpc>
              </a:pPr>
              <a:r>
                <a:rPr lang="en-US" sz="12875" dirty="0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PRAY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80695" y="8110270"/>
            <a:ext cx="4359609" cy="114803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41" t="3336" r="1693" b="21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46771" y="5669486"/>
            <a:ext cx="7172027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0"/>
              </a:lnSpc>
            </a:pPr>
            <a:r>
              <a:rPr lang="en-US" sz="10766" spc="796">
                <a:solidFill>
                  <a:srgbClr val="BF1818"/>
                </a:solidFill>
                <a:latin typeface="Montserrat Classic Bold"/>
              </a:rPr>
              <a:t>ALL</a:t>
            </a:r>
          </a:p>
          <a:p>
            <a:pPr algn="l">
              <a:lnSpc>
                <a:spcPts val="6240"/>
              </a:lnSpc>
            </a:pPr>
            <a:r>
              <a:rPr lang="en-US" sz="5200" spc="384">
                <a:solidFill>
                  <a:srgbClr val="BF1818"/>
                </a:solidFill>
                <a:latin typeface="Montserrat Classic Bold"/>
              </a:rPr>
              <a:t>everywhere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4180790" cy="1741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76584" y="8504187"/>
            <a:ext cx="2863719" cy="75411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607" t="20525" r="62810" b="25219"/>
          <a:stretch>
            <a:fillRect/>
          </a:stretch>
        </p:blipFill>
        <p:spPr>
          <a:xfrm>
            <a:off x="-5377124" y="2205253"/>
            <a:ext cx="9648290" cy="94891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11772" y="3869003"/>
            <a:ext cx="3919535" cy="4915165"/>
            <a:chOff x="0" y="0"/>
            <a:chExt cx="5226046" cy="65535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32405" y="3869003"/>
            <a:ext cx="3566761" cy="4413026"/>
            <a:chOff x="0" y="0"/>
            <a:chExt cx="4755681" cy="58840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44909" y="1066741"/>
            <a:ext cx="9374992" cy="101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JESUS FILM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1146" y="3476227"/>
            <a:ext cx="15238154" cy="4252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Serve people with acts of kindness and things they cannot do for themselves.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>
                <a:solidFill>
                  <a:srgbClr val="000000"/>
                </a:solidFill>
                <a:latin typeface="Montserrat Light Bold"/>
              </a:rPr>
              <a:t>They may believe in God because of the fruit of showing them the love God has put in your heart for them.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CARE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144000" y="374319"/>
            <a:ext cx="2947469" cy="3020074"/>
            <a:chOff x="0" y="0"/>
            <a:chExt cx="3929959" cy="40267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917605">
              <a:off x="189211" y="295326"/>
              <a:ext cx="3551538" cy="343611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671943" y="842383"/>
              <a:ext cx="2282383" cy="2341998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 rot="4280507">
              <a:off x="155169" y="2241652"/>
              <a:ext cx="960063" cy="462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3899867">
              <a:off x="2625488" y="2410592"/>
              <a:ext cx="762006" cy="43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89191" y="395271"/>
              <a:ext cx="751577" cy="385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  <a:spcBef>
                  <a:spcPct val="0"/>
                </a:spcBef>
              </a:pPr>
              <a:r>
                <a:rPr lang="en-US" sz="1781" spc="3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86391" y="1413244"/>
              <a:ext cx="1318561" cy="1121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12"/>
                </a:lnSpc>
              </a:pPr>
              <a:r>
                <a:rPr lang="en-US" sz="5080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07549" y="7075868"/>
            <a:ext cx="7085450" cy="218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61"/>
              </a:lnSpc>
            </a:pPr>
            <a:r>
              <a:rPr lang="en-US" sz="15520" spc="-434">
                <a:solidFill>
                  <a:srgbClr val="FFFFFF"/>
                </a:solidFill>
                <a:latin typeface="Montserrat Classic Bold"/>
              </a:rPr>
              <a:t>SHARE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4150" y="1550989"/>
            <a:ext cx="91451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5000" spc="-140">
                <a:solidFill>
                  <a:srgbClr val="FFFFFF"/>
                </a:solidFill>
                <a:latin typeface="Montserrat Classic Bold"/>
              </a:rPr>
              <a:t>PERSONAL TESTIMONY - GODTOOLS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4150" y="2966742"/>
            <a:ext cx="2034555" cy="2034555"/>
            <a:chOff x="0" y="0"/>
            <a:chExt cx="2712739" cy="27127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2473" y="724058"/>
              <a:ext cx="1487793" cy="126462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84348" y="2966742"/>
            <a:ext cx="2034555" cy="2034555"/>
            <a:chOff x="0" y="0"/>
            <a:chExt cx="2712739" cy="271273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2473" y="659812"/>
              <a:ext cx="1487793" cy="13931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854547" y="2966742"/>
            <a:ext cx="2034555" cy="2034555"/>
            <a:chOff x="0" y="0"/>
            <a:chExt cx="2712739" cy="27127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19946" y="322990"/>
              <a:ext cx="1472847" cy="2066759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224745" y="2951164"/>
            <a:ext cx="2034555" cy="2034555"/>
            <a:chOff x="0" y="0"/>
            <a:chExt cx="2712739" cy="271273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73113" y="330843"/>
              <a:ext cx="1366514" cy="2051053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8114150" y="5191125"/>
            <a:ext cx="91451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spc="4000">
                <a:solidFill>
                  <a:srgbClr val="FFFFFF"/>
                </a:solidFill>
                <a:latin typeface="Montserrat Classic"/>
              </a:rPr>
              <a:t>THE FOUR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792886" y="9022883"/>
            <a:ext cx="2863719" cy="754113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-136018" y="-372809"/>
            <a:ext cx="8753467" cy="8713656"/>
            <a:chOff x="0" y="0"/>
            <a:chExt cx="11671289" cy="1161820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10947" y="1721709"/>
              <a:ext cx="8449394" cy="8174789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20658" y="2909202"/>
              <a:ext cx="5429973" cy="557180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 rot="4280507">
              <a:off x="1895096" y="6232727"/>
              <a:ext cx="2284067" cy="1109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3319192">
              <a:off x="7696684" y="6629034"/>
              <a:ext cx="1812873" cy="1046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373078" y="1865367"/>
              <a:ext cx="1648355" cy="925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2"/>
                </a:lnSpc>
                <a:spcBef>
                  <a:spcPct val="0"/>
                </a:spcBef>
              </a:pPr>
              <a:r>
                <a:rPr lang="en-US" sz="4237" spc="84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582480" y="4287993"/>
              <a:ext cx="3136962" cy="2646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1"/>
                </a:lnSpc>
              </a:pPr>
              <a:r>
                <a:rPr lang="en-US" sz="12086">
                  <a:solidFill>
                    <a:srgbClr val="111B1E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5272581"/>
            <a:ext cx="13475233" cy="398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WRITE DOWN</a:t>
            </a:r>
          </a:p>
          <a:p>
            <a:pPr>
              <a:lnSpc>
                <a:spcPts val="15572"/>
              </a:lnSpc>
            </a:pPr>
            <a:r>
              <a:rPr lang="en-US" sz="14418" spc="-403">
                <a:solidFill>
                  <a:srgbClr val="FFFFFF"/>
                </a:solidFill>
                <a:latin typeface="Montserrat Classic Bold"/>
              </a:rPr>
              <a:t>the changes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57729" y="1028700"/>
            <a:ext cx="5001571" cy="13170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99520" y="8162891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5401" y="3008578"/>
            <a:ext cx="15737198" cy="442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540">
                <a:solidFill>
                  <a:srgbClr val="000000"/>
                </a:solidFill>
                <a:latin typeface="Now Bold"/>
              </a:rPr>
              <a:t>DECADE OF EVANGELISM (GO DECADE) EXISTS TO HELP REACH THE WORLD TOGETHER.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53487" y="5839953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3405214" y="5453390"/>
            <a:ext cx="11477572" cy="1064857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sp>
        <p:nvSpPr>
          <p:cNvPr id="17" name="TextBox 17"/>
          <p:cNvSpPr txBox="1"/>
          <p:nvPr/>
        </p:nvSpPr>
        <p:spPr>
          <a:xfrm>
            <a:off x="3405214" y="3375459"/>
            <a:ext cx="11477572" cy="21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8"/>
              </a:lnSpc>
            </a:pPr>
            <a:r>
              <a:rPr lang="en-US" sz="18421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33102" y="5690294"/>
            <a:ext cx="10821795" cy="5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3479">
                <a:solidFill>
                  <a:srgbClr val="FFFFFF"/>
                </a:solidFill>
                <a:latin typeface="Tomorrow"/>
              </a:rPr>
              <a:t>CONNECTION WITH THE LOST (JOHN 4: 7-15)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548290" y="-1128633"/>
            <a:ext cx="6845066" cy="5657850"/>
            <a:chOff x="0" y="0"/>
            <a:chExt cx="9126755" cy="7543800"/>
          </a:xfrm>
        </p:grpSpPr>
        <p:grpSp>
          <p:nvGrpSpPr>
            <p:cNvPr id="20" name="Group 20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32592" r="40614"/>
          <a:stretch>
            <a:fillRect/>
          </a:stretch>
        </p:blipFill>
        <p:spPr>
          <a:xfrm>
            <a:off x="0" y="-76405"/>
            <a:ext cx="3151559" cy="1129443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27" name="AutoShape 27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28" name="Group 28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0" name="AutoShape 30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1" name="AutoShape 31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506067" y="6740917"/>
            <a:ext cx="2290921" cy="2290921"/>
            <a:chOff x="0" y="0"/>
            <a:chExt cx="3054561" cy="305456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9648" y="815293"/>
              <a:ext cx="1675264" cy="1423975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6174925" y="6740917"/>
            <a:ext cx="2290921" cy="2290921"/>
            <a:chOff x="0" y="0"/>
            <a:chExt cx="3054561" cy="30545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9648" y="742952"/>
              <a:ext cx="1675264" cy="1568657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>
            <a:off x="8843783" y="6740917"/>
            <a:ext cx="2290921" cy="2290921"/>
            <a:chOff x="0" y="0"/>
            <a:chExt cx="3054561" cy="30545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98063" y="363689"/>
              <a:ext cx="1658435" cy="2327183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1512641" y="6723376"/>
            <a:ext cx="2290921" cy="2290921"/>
            <a:chOff x="0" y="0"/>
            <a:chExt cx="3054561" cy="305456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7929" y="372531"/>
              <a:ext cx="1538703" cy="2309498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99520" y="745428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8" name="AutoShape 18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9" name="AutoShape 19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81701" y="4376898"/>
            <a:ext cx="990783" cy="99078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067697" y="6650384"/>
            <a:ext cx="6845066" cy="5657850"/>
            <a:chOff x="0" y="0"/>
            <a:chExt cx="9126755" cy="75438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725" r="22983"/>
          <a:stretch>
            <a:fillRect/>
          </a:stretch>
        </p:blipFill>
        <p:spPr>
          <a:xfrm>
            <a:off x="-2438177" y="0"/>
            <a:ext cx="11116901" cy="1022962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948111" y="-1543097"/>
            <a:ext cx="4043597" cy="3623401"/>
            <a:chOff x="0" y="0"/>
            <a:chExt cx="5391463" cy="4831201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4117890" y="3557628"/>
              <a:ext cx="1273573" cy="1273573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3" name="AutoShape 33"/>
            <p:cNvSpPr/>
            <p:nvPr/>
          </p:nvSpPr>
          <p:spPr>
            <a:xfrm rot="8100000">
              <a:off x="2943024" y="644432"/>
              <a:ext cx="48255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34" name="Group 34"/>
            <p:cNvGrpSpPr/>
            <p:nvPr/>
          </p:nvGrpSpPr>
          <p:grpSpPr>
            <a:xfrm rot="-10800000">
              <a:off x="4363866" y="3803604"/>
              <a:ext cx="781621" cy="78162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6" name="AutoShape 36"/>
            <p:cNvSpPr/>
            <p:nvPr/>
          </p:nvSpPr>
          <p:spPr>
            <a:xfrm rot="8100000">
              <a:off x="3417943" y="-529871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AutoShape 37"/>
            <p:cNvSpPr/>
            <p:nvPr/>
          </p:nvSpPr>
          <p:spPr>
            <a:xfrm rot="8100000">
              <a:off x="1301683" y="466168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66244" y="8791355"/>
            <a:ext cx="2612481" cy="687953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19846" y="2025700"/>
            <a:ext cx="6531247" cy="49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7490" dirty="0">
                <a:solidFill>
                  <a:srgbClr val="FFFFFF"/>
                </a:solidFill>
                <a:latin typeface="Squada One"/>
              </a:rPr>
              <a:t>YOU ASK YOURSELF, HOW COULD YOU SHARE THE CHRISTIAN FAITH in a clear and simple way?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9" name="AutoShape 19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22" name="AutoShape 22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3" name="AutoShape 23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24" name="AutoShape 24"/>
          <p:cNvSpPr/>
          <p:nvPr/>
        </p:nvSpPr>
        <p:spPr>
          <a:xfrm>
            <a:off x="2604924" y="7353445"/>
            <a:ext cx="10382207" cy="260582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25" name="Group 25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7697" y="9479309"/>
            <a:ext cx="4016141" cy="87624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803599" y="7502374"/>
            <a:ext cx="998171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Tomorrow"/>
              </a:rPr>
              <a:t>THESE FOUR SYMBOLS REPRESENT THE CENTRAL MESSAGE OF THE BIBLE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99520" y="1416901"/>
            <a:ext cx="4159780" cy="109540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399239"/>
            <a:ext cx="3484899" cy="3703635"/>
            <a:chOff x="0" y="0"/>
            <a:chExt cx="4646532" cy="49381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4365" y="0"/>
              <a:ext cx="3097802" cy="30978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14914"/>
              <a:ext cx="4646532" cy="232326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395710" y="4536658"/>
            <a:ext cx="3084755" cy="3156236"/>
            <a:chOff x="0" y="0"/>
            <a:chExt cx="4113007" cy="42083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602" y="0"/>
              <a:ext cx="3097802" cy="309780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3097802"/>
              <a:ext cx="4113007" cy="111051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480466" y="2999113"/>
            <a:ext cx="9326098" cy="475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6"/>
              </a:lnSpc>
            </a:pPr>
            <a:r>
              <a:rPr lang="en-US" sz="7099" spc="276">
                <a:solidFill>
                  <a:srgbClr val="000000"/>
                </a:solidFill>
                <a:latin typeface="Montserrat Light Bold"/>
              </a:rPr>
              <a:t>ADVANTAGES</a:t>
            </a:r>
          </a:p>
          <a:p>
            <a:pPr algn="ctr">
              <a:lnSpc>
                <a:spcPts val="6596"/>
              </a:lnSpc>
            </a:pPr>
            <a:r>
              <a:rPr lang="en-US" sz="6800" spc="265">
                <a:solidFill>
                  <a:srgbClr val="000000"/>
                </a:solidFill>
                <a:latin typeface="Montserrat Light Bold"/>
              </a:rPr>
              <a:t> Graphical simplicity / Innovative</a:t>
            </a:r>
          </a:p>
          <a:p>
            <a:pPr algn="ctr">
              <a:lnSpc>
                <a:spcPts val="4850"/>
              </a:lnSpc>
            </a:pPr>
            <a:r>
              <a:rPr lang="en-US" sz="5000" spc="195">
                <a:solidFill>
                  <a:srgbClr val="000000"/>
                </a:solidFill>
                <a:latin typeface="Now Bold"/>
              </a:rPr>
              <a:t>Easy to use / Brings clarity to the message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6377" b="363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51874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5136" y="500221"/>
            <a:ext cx="4497893" cy="9286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57928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5054" y="500221"/>
            <a:ext cx="4497893" cy="928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5634" t="12548" r="4426" b="56049"/>
          <a:stretch>
            <a:fillRect/>
          </a:stretch>
        </p:blipFill>
        <p:spPr>
          <a:xfrm>
            <a:off x="12649581" y="5012277"/>
            <a:ext cx="3904975" cy="2951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2840" r="2591"/>
          <a:stretch>
            <a:fillRect/>
          </a:stretch>
        </p:blipFill>
        <p:spPr>
          <a:xfrm>
            <a:off x="12722882" y="5631418"/>
            <a:ext cx="3703334" cy="213662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699721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6977" y="411130"/>
            <a:ext cx="4584194" cy="9464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9859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88894" y="510142"/>
            <a:ext cx="4488282" cy="92667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6125" t="12257" r="6269" b="56203"/>
          <a:stretch>
            <a:fillRect/>
          </a:stretch>
        </p:blipFill>
        <p:spPr>
          <a:xfrm>
            <a:off x="12662591" y="5143500"/>
            <a:ext cx="3804218" cy="296528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882" y="463467"/>
            <a:ext cx="4533495" cy="9360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99859" y="510142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0423" y="576660"/>
            <a:ext cx="4478671" cy="9246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4119" t="12260" r="4576" b="56019"/>
          <a:stretch>
            <a:fillRect/>
          </a:stretch>
        </p:blipFill>
        <p:spPr>
          <a:xfrm>
            <a:off x="13009750" y="5295685"/>
            <a:ext cx="3740018" cy="281315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19843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4372" y="510142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17102" y="510142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95054" y="500221"/>
            <a:ext cx="4497893" cy="928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5034" t="12472" r="4119" b="53905"/>
          <a:stretch>
            <a:fillRect/>
          </a:stretch>
        </p:blipFill>
        <p:spPr>
          <a:xfrm>
            <a:off x="7261430" y="5322714"/>
            <a:ext cx="3765139" cy="301704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r="19081"/>
          <a:stretch>
            <a:fillRect/>
          </a:stretch>
        </p:blipFill>
        <p:spPr>
          <a:xfrm>
            <a:off x="9144000" y="-170418"/>
            <a:ext cx="9330173" cy="106278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29201" y="1028700"/>
            <a:ext cx="9573201" cy="1612601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4" name="TextBox 4"/>
          <p:cNvSpPr txBox="1"/>
          <p:nvPr/>
        </p:nvSpPr>
        <p:spPr>
          <a:xfrm>
            <a:off x="1028700" y="1066331"/>
            <a:ext cx="9424874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9"/>
              </a:lnSpc>
            </a:pPr>
            <a:r>
              <a:rPr lang="en-US" sz="8099">
                <a:solidFill>
                  <a:srgbClr val="FBFFFC"/>
                </a:solidFill>
                <a:latin typeface="Oswald"/>
              </a:rPr>
              <a:t>+MENTORSHIP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0883" y="3875556"/>
            <a:ext cx="7421034" cy="423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</a:pPr>
            <a:r>
              <a:rPr lang="en-US" sz="6048">
                <a:solidFill>
                  <a:srgbClr val="000000"/>
                </a:solidFill>
                <a:latin typeface="Lato"/>
              </a:rPr>
              <a:t>It helps to walk accompanied on the path in Grace, in Christ.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7797" r="68452" b="19166"/>
          <a:stretch>
            <a:fillRect/>
          </a:stretch>
        </p:blipFill>
        <p:spPr>
          <a:xfrm>
            <a:off x="1028700" y="8783300"/>
            <a:ext cx="950898" cy="94999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386664" y="1028700"/>
            <a:ext cx="8844844" cy="8804618"/>
            <a:chOff x="0" y="0"/>
            <a:chExt cx="11793126" cy="117394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27764" y="1739682"/>
              <a:ext cx="8537598" cy="826012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53234" y="2939571"/>
              <a:ext cx="5486657" cy="5629965"/>
            </a:xfrm>
            <a:prstGeom prst="rect">
              <a:avLst/>
            </a:prstGeom>
          </p:spPr>
        </p:pic>
        <p:grpSp>
          <p:nvGrpSpPr>
            <p:cNvPr id="10" name="Group 10"/>
            <p:cNvGrpSpPr/>
            <p:nvPr/>
          </p:nvGrpSpPr>
          <p:grpSpPr>
            <a:xfrm>
              <a:off x="4353862" y="4083881"/>
              <a:ext cx="3502673" cy="350267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4280507">
              <a:off x="1914503" y="6298318"/>
              <a:ext cx="2307910" cy="1120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-3782051">
              <a:off x="7659418" y="6784083"/>
              <a:ext cx="1831798" cy="105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368668" y="1885635"/>
              <a:ext cx="1726062" cy="93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15134" y="4335142"/>
              <a:ext cx="3169691" cy="2694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98"/>
                </a:lnSpc>
              </a:pPr>
              <a:r>
                <a:rPr lang="en-US" sz="12213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598" y="1028700"/>
            <a:ext cx="16027949" cy="8229600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2325253" y="1607188"/>
            <a:ext cx="13538639" cy="690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IT IS VERY IMPORTANT TO WALK ALONG non-believers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until they grow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in their personal relationship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with Christ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4307" y="283712"/>
            <a:ext cx="2159387" cy="1489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064307" y="8513312"/>
            <a:ext cx="2159387" cy="1489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4614" y="8409331"/>
            <a:ext cx="3223934" cy="8489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0803" y="3547325"/>
            <a:ext cx="16106393" cy="33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3"/>
              </a:lnSpc>
              <a:spcBef>
                <a:spcPct val="0"/>
              </a:spcBef>
            </a:pPr>
            <a:r>
              <a:rPr lang="en-US" sz="8683">
                <a:solidFill>
                  <a:srgbClr val="BF1818"/>
                </a:solidFill>
                <a:latin typeface="Now Bold"/>
              </a:rPr>
              <a:t>IMAGINE WHAT COULD HAPPEN IN THE NEXT DECADE!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4883" y="-279231"/>
            <a:ext cx="4983324" cy="11390758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028700" y="1291701"/>
            <a:ext cx="11145056" cy="1519807"/>
            <a:chOff x="0" y="0"/>
            <a:chExt cx="14860075" cy="202640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4860075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>
                  <a:solidFill>
                    <a:srgbClr val="254769"/>
                  </a:solidFill>
                  <a:latin typeface="Oswald"/>
                </a:rPr>
                <a:t>FOUR CRUCIAL POINTS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9578" y="1295021"/>
              <a:ext cx="1050280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BF1818"/>
                  </a:solidFill>
                  <a:latin typeface="Oswald"/>
                </a:rPr>
                <a:t>MENTORSHIP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781604"/>
            <a:ext cx="6047807" cy="139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Relationships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of friendship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7076" y="4781604"/>
            <a:ext cx="6047807" cy="68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Accompaniment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87076" y="7173308"/>
            <a:ext cx="6047807" cy="139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Bible-based </a:t>
            </a:r>
          </a:p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Lato"/>
              </a:rPr>
              <a:t>discipleship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173308"/>
            <a:ext cx="6047807" cy="688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4004">
                <a:solidFill>
                  <a:srgbClr val="000000"/>
                </a:solidFill>
                <a:latin typeface="Lato"/>
              </a:rPr>
              <a:t>Inspiring Example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294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09880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294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9880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17797" r="9583" b="19166"/>
          <a:stretch>
            <a:fillRect/>
          </a:stretch>
        </p:blipFill>
        <p:spPr>
          <a:xfrm>
            <a:off x="1028700" y="8783300"/>
            <a:ext cx="2725303" cy="94999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0225744" y="-357761"/>
            <a:ext cx="8844844" cy="8804618"/>
            <a:chOff x="0" y="0"/>
            <a:chExt cx="11793126" cy="1173949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1627764" y="1739682"/>
              <a:ext cx="8537598" cy="826012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3153234" y="2939571"/>
              <a:ext cx="5486657" cy="5629965"/>
            </a:xfrm>
            <a:prstGeom prst="rect">
              <a:avLst/>
            </a:prstGeom>
          </p:spPr>
        </p:pic>
        <p:grpSp>
          <p:nvGrpSpPr>
            <p:cNvPr id="18" name="Group 18"/>
            <p:cNvGrpSpPr/>
            <p:nvPr/>
          </p:nvGrpSpPr>
          <p:grpSpPr>
            <a:xfrm>
              <a:off x="4353862" y="4083881"/>
              <a:ext cx="3502673" cy="3502673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 rot="4280507">
              <a:off x="1914503" y="6298318"/>
              <a:ext cx="2307910" cy="1120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-3782051">
              <a:off x="7659418" y="6784083"/>
              <a:ext cx="1831798" cy="105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368668" y="1885635"/>
              <a:ext cx="1726062" cy="93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4"/>
                </a:lnSpc>
                <a:spcBef>
                  <a:spcPct val="0"/>
                </a:spcBef>
              </a:pPr>
              <a:r>
                <a:rPr lang="en-US" sz="4281" spc="85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15134" y="4335142"/>
              <a:ext cx="3169691" cy="2694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98"/>
                </a:lnSpc>
              </a:pPr>
              <a:r>
                <a:rPr lang="en-US" sz="12213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4410" y="3195320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AutoShape 3"/>
          <p:cNvSpPr/>
          <p:nvPr/>
        </p:nvSpPr>
        <p:spPr>
          <a:xfrm>
            <a:off x="1614410" y="5163431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4" name="AutoShape 4"/>
          <p:cNvSpPr/>
          <p:nvPr/>
        </p:nvSpPr>
        <p:spPr>
          <a:xfrm>
            <a:off x="1614410" y="7127677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5" name="TextBox 5"/>
          <p:cNvSpPr txBox="1"/>
          <p:nvPr/>
        </p:nvSpPr>
        <p:spPr>
          <a:xfrm>
            <a:off x="1614410" y="565395"/>
            <a:ext cx="14999867" cy="15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8"/>
              </a:lnSpc>
            </a:pPr>
            <a:r>
              <a:rPr lang="en-US" sz="9191">
                <a:solidFill>
                  <a:srgbClr val="000000"/>
                </a:solidFill>
                <a:latin typeface="Oswald Bold"/>
              </a:rPr>
              <a:t>FRIENDLY RELATIONSHIPS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77885" y="3787868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Take scheduled times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7885" y="5737596"/>
            <a:ext cx="10460273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Show appreciation with details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7885" y="7701843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Exchange expectations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17797" r="9583" b="19166"/>
          <a:stretch>
            <a:fillRect/>
          </a:stretch>
        </p:blipFill>
        <p:spPr>
          <a:xfrm>
            <a:off x="1028700" y="9092404"/>
            <a:ext cx="1838563" cy="6408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844644" y="6994807"/>
            <a:ext cx="3539267" cy="3523170"/>
            <a:chOff x="0" y="0"/>
            <a:chExt cx="4719023" cy="469756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8571359">
              <a:off x="651350" y="696134"/>
              <a:ext cx="3416322" cy="330529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120137" flipH="1">
              <a:off x="1261768" y="1176270"/>
              <a:ext cx="2195487" cy="2252832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1742199" y="1634166"/>
              <a:ext cx="1401596" cy="140159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 rot="4280507">
              <a:off x="765183" y="2521544"/>
              <a:ext cx="923511" cy="446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Share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3782051">
              <a:off x="3065772" y="2716046"/>
              <a:ext cx="732994" cy="421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Care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48274" y="756454"/>
              <a:ext cx="690684" cy="372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8"/>
                </a:lnSpc>
                <a:spcBef>
                  <a:spcPct val="0"/>
                </a:spcBef>
              </a:pPr>
              <a:r>
                <a:rPr lang="en-US" sz="1713" spc="34">
                  <a:solidFill>
                    <a:srgbClr val="111B1E"/>
                  </a:solidFill>
                  <a:latin typeface="Montserrat Light"/>
                </a:rPr>
                <a:t>Pray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06732" y="1740458"/>
              <a:ext cx="1268353" cy="1072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41"/>
                </a:lnSpc>
              </a:pPr>
              <a:r>
                <a:rPr lang="en-US" sz="4887">
                  <a:solidFill>
                    <a:srgbClr val="FFFFFF"/>
                  </a:solidFill>
                  <a:latin typeface="Open Sans Extra Bold"/>
                </a:rPr>
                <a:t>+M</a:t>
              </a: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2434" y="-337563"/>
            <a:ext cx="18846577" cy="4304942"/>
          </a:xfrm>
          <a:prstGeom prst="rect">
            <a:avLst/>
          </a:prstGeom>
          <a:solidFill>
            <a:srgbClr val="254769"/>
          </a:solidFill>
        </p:spPr>
        <p:txBody>
          <a:bodyPr/>
          <a:lstStyle/>
          <a:p>
            <a:endParaRPr lang="es-G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7920"/>
          <a:stretch>
            <a:fillRect/>
          </a:stretch>
        </p:blipFill>
        <p:spPr>
          <a:xfrm>
            <a:off x="11172" y="0"/>
            <a:ext cx="18288000" cy="39673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4700" y="4086610"/>
            <a:ext cx="11680944" cy="1708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BF1818"/>
                </a:solidFill>
                <a:latin typeface="Oswald"/>
              </a:rPr>
              <a:t>Inspirational example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93971" y="9144027"/>
            <a:ext cx="2863719" cy="754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2345" y="5801976"/>
            <a:ext cx="770140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+Devotionals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56964" y="6700219"/>
            <a:ext cx="125808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BFFFC"/>
                </a:solidFill>
                <a:latin typeface="Open Sans Extra Bold"/>
              </a:rPr>
              <a:t>+Enseñar a compartir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27400" y="7392039"/>
            <a:ext cx="135319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+Talk about challenges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0574" y="-739405"/>
            <a:ext cx="18691624" cy="5215784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716" b="4716"/>
          <a:stretch>
            <a:fillRect/>
          </a:stretch>
        </p:blipFill>
        <p:spPr>
          <a:xfrm>
            <a:off x="1089690" y="2631236"/>
            <a:ext cx="5272148" cy="3585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7333" b="27333"/>
          <a:stretch>
            <a:fillRect/>
          </a:stretch>
        </p:blipFill>
        <p:spPr>
          <a:xfrm>
            <a:off x="11987152" y="2631236"/>
            <a:ext cx="5272148" cy="3585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965" r="965"/>
          <a:stretch>
            <a:fillRect/>
          </a:stretch>
        </p:blipFill>
        <p:spPr>
          <a:xfrm>
            <a:off x="6523693" y="2631236"/>
            <a:ext cx="5272148" cy="35850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7162" y="8378775"/>
            <a:ext cx="4359609" cy="11480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9690" y="341932"/>
            <a:ext cx="16169610" cy="183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FBFFFC"/>
                </a:solidFill>
                <a:latin typeface="Oswald"/>
              </a:rPr>
              <a:t>Bible-based discipleship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7637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Study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56368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Practice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8905" y="6447618"/>
            <a:ext cx="4504260" cy="11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Read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417212" y="-2010649"/>
            <a:ext cx="5807227" cy="5219355"/>
            <a:chOff x="0" y="0"/>
            <a:chExt cx="7742969" cy="695914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51063" cy="185106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9" name="AutoShape 9"/>
            <p:cNvSpPr/>
            <p:nvPr/>
          </p:nvSpPr>
          <p:spPr>
            <a:xfrm rot="-2700000">
              <a:off x="3488527" y="714942"/>
              <a:ext cx="70136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57512" y="357512"/>
              <a:ext cx="1136040" cy="11360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2" name="AutoShape 12"/>
            <p:cNvSpPr/>
            <p:nvPr/>
          </p:nvSpPr>
          <p:spPr>
            <a:xfrm rot="8100000">
              <a:off x="2799988" y="2358995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3" name="AutoShape 13"/>
            <p:cNvSpPr/>
            <p:nvPr/>
          </p:nvSpPr>
          <p:spPr>
            <a:xfrm rot="8100000">
              <a:off x="5804879" y="723416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1550" y="4661358"/>
            <a:ext cx="16107790" cy="131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2"/>
              </a:lnSpc>
            </a:pPr>
            <a:r>
              <a:rPr lang="en-US" sz="10979">
                <a:solidFill>
                  <a:srgbClr val="FFFFFF"/>
                </a:solidFill>
                <a:latin typeface="Squada One"/>
                <a:hlinkClick r:id="rId3" tooltip="http://www.evangelismoglobal.org"/>
              </a:rPr>
              <a:t>www.evangelismoglobal.org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63916" y="596067"/>
            <a:ext cx="5041979" cy="2612639"/>
            <a:chOff x="0" y="0"/>
            <a:chExt cx="6722639" cy="348351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722639" cy="3483519"/>
            </a:xfrm>
            <a:prstGeom prst="rect">
              <a:avLst/>
            </a:pr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5838" y="440630"/>
              <a:ext cx="5653099" cy="2515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6491">
                  <a:solidFill>
                    <a:srgbClr val="FFFFFF"/>
                  </a:solidFill>
                  <a:latin typeface="Tomorrow"/>
                </a:rPr>
                <a:t>VISIT OUR WEBSITE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7067487" y="4629676"/>
            <a:ext cx="14288" cy="462862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19" name="Group 19"/>
          <p:cNvGrpSpPr/>
          <p:nvPr/>
        </p:nvGrpSpPr>
        <p:grpSpPr>
          <a:xfrm>
            <a:off x="13675614" y="7674112"/>
            <a:ext cx="5437130" cy="4090514"/>
            <a:chOff x="0" y="0"/>
            <a:chExt cx="7249507" cy="5454019"/>
          </a:xfrm>
        </p:grpSpPr>
        <p:grpSp>
          <p:nvGrpSpPr>
            <p:cNvPr id="20" name="Group 20"/>
            <p:cNvGrpSpPr/>
            <p:nvPr/>
          </p:nvGrpSpPr>
          <p:grpSpPr>
            <a:xfrm>
              <a:off x="1795488" y="0"/>
              <a:ext cx="5454019" cy="545401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26873"/>
              <a:ext cx="4778248" cy="104252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7988675"/>
            <a:ext cx="4821359" cy="1269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23940"/>
            <a:ext cx="3405635" cy="4824213"/>
            <a:chOff x="0" y="0"/>
            <a:chExt cx="1152030" cy="1631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30" cy="1631894"/>
            </a:xfrm>
            <a:custGeom>
              <a:avLst/>
              <a:gdLst/>
              <a:ahLst/>
              <a:cxnLst/>
              <a:rect l="l" t="t" r="r" b="b"/>
              <a:pathLst>
                <a:path w="1152030" h="1631894">
                  <a:moveTo>
                    <a:pt x="0" y="0"/>
                  </a:moveTo>
                  <a:lnTo>
                    <a:pt x="1152030" y="0"/>
                  </a:lnTo>
                  <a:lnTo>
                    <a:pt x="1152030" y="1631894"/>
                  </a:lnTo>
                  <a:lnTo>
                    <a:pt x="0" y="1631894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720591" y="6598230"/>
            <a:ext cx="3405635" cy="5249923"/>
            <a:chOff x="0" y="0"/>
            <a:chExt cx="1152030" cy="1775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2030" cy="1775900"/>
            </a:xfrm>
            <a:custGeom>
              <a:avLst/>
              <a:gdLst/>
              <a:ahLst/>
              <a:cxnLst/>
              <a:rect l="l" t="t" r="r" b="b"/>
              <a:pathLst>
                <a:path w="1152030" h="1775900">
                  <a:moveTo>
                    <a:pt x="0" y="0"/>
                  </a:moveTo>
                  <a:lnTo>
                    <a:pt x="1152030" y="0"/>
                  </a:lnTo>
                  <a:lnTo>
                    <a:pt x="1152030" y="1775900"/>
                  </a:lnTo>
                  <a:lnTo>
                    <a:pt x="0" y="177590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41182" y="6141258"/>
            <a:ext cx="3405635" cy="5706895"/>
            <a:chOff x="0" y="0"/>
            <a:chExt cx="1152030" cy="1930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2030" cy="1930481"/>
            </a:xfrm>
            <a:custGeom>
              <a:avLst/>
              <a:gdLst/>
              <a:ahLst/>
              <a:cxnLst/>
              <a:rect l="l" t="t" r="r" b="b"/>
              <a:pathLst>
                <a:path w="1152030" h="1930481">
                  <a:moveTo>
                    <a:pt x="0" y="0"/>
                  </a:moveTo>
                  <a:lnTo>
                    <a:pt x="1152030" y="0"/>
                  </a:lnTo>
                  <a:lnTo>
                    <a:pt x="1152030" y="1930481"/>
                  </a:lnTo>
                  <a:lnTo>
                    <a:pt x="0" y="193048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61774" y="5684286"/>
            <a:ext cx="3405635" cy="6163867"/>
            <a:chOff x="0" y="0"/>
            <a:chExt cx="1152030" cy="2085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030" cy="2085061"/>
            </a:xfrm>
            <a:custGeom>
              <a:avLst/>
              <a:gdLst/>
              <a:ahLst/>
              <a:cxnLst/>
              <a:rect l="l" t="t" r="r" b="b"/>
              <a:pathLst>
                <a:path w="1152030" h="2085061">
                  <a:moveTo>
                    <a:pt x="0" y="0"/>
                  </a:moveTo>
                  <a:lnTo>
                    <a:pt x="1152030" y="0"/>
                  </a:lnTo>
                  <a:lnTo>
                    <a:pt x="1152030" y="2085061"/>
                  </a:lnTo>
                  <a:lnTo>
                    <a:pt x="0" y="2085061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882365" y="5227314"/>
            <a:ext cx="3405635" cy="6620839"/>
            <a:chOff x="0" y="0"/>
            <a:chExt cx="1152030" cy="2239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2030" cy="2239642"/>
            </a:xfrm>
            <a:custGeom>
              <a:avLst/>
              <a:gdLst/>
              <a:ahLst/>
              <a:cxnLst/>
              <a:rect l="l" t="t" r="r" b="b"/>
              <a:pathLst>
                <a:path w="1152030" h="2239642">
                  <a:moveTo>
                    <a:pt x="0" y="0"/>
                  </a:moveTo>
                  <a:lnTo>
                    <a:pt x="1152030" y="0"/>
                  </a:lnTo>
                  <a:lnTo>
                    <a:pt x="1152030" y="2239642"/>
                  </a:lnTo>
                  <a:lnTo>
                    <a:pt x="0" y="2239642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 dirty="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395" y="520495"/>
            <a:ext cx="10058028" cy="334940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792" y="5431077"/>
            <a:ext cx="3406266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1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PRAY AND GET READY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0633" y="4974106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2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ATTRACT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1224" y="4517134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3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SHARE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815" y="4060162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4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PROCLAME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32406" y="3603190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WEEK 5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DISCIPLE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0042" y="7511838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WEEK 1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 MAY 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0633" y="7078606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WEEK 2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MAY 2024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224" y="6645374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WEEK 3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MAY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11815" y="6212143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WEEK 4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MAY 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0911" y="1209675"/>
            <a:ext cx="5538389" cy="12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82"/>
              </a:lnSpc>
              <a:spcBef>
                <a:spcPct val="0"/>
              </a:spcBef>
            </a:pPr>
            <a:r>
              <a:rPr lang="en-US" sz="9482" dirty="0">
                <a:solidFill>
                  <a:srgbClr val="EB1024"/>
                </a:solidFill>
                <a:latin typeface="Big Shoulders Display Bold"/>
              </a:rPr>
              <a:t>MAY 2024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3860514E-BE96-AA96-F992-69DE903010B1}"/>
              </a:ext>
            </a:extLst>
          </p:cNvPr>
          <p:cNvSpPr txBox="1"/>
          <p:nvPr/>
        </p:nvSpPr>
        <p:spPr>
          <a:xfrm>
            <a:off x="15132406" y="5746495"/>
            <a:ext cx="2905552" cy="90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REST OF THE YEAR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2070</Words>
  <Application>Microsoft Office PowerPoint</Application>
  <PresentationFormat>Personalizado</PresentationFormat>
  <Paragraphs>418</Paragraphs>
  <Slides>84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108" baseType="lpstr">
      <vt:lpstr>Lato</vt:lpstr>
      <vt:lpstr>Open Sans Extra Bold</vt:lpstr>
      <vt:lpstr>Montserrat Extra-Bold</vt:lpstr>
      <vt:lpstr>Lato Bold</vt:lpstr>
      <vt:lpstr>Open Sans Light Bold</vt:lpstr>
      <vt:lpstr>Montserrat Light Bold</vt:lpstr>
      <vt:lpstr>Squada One</vt:lpstr>
      <vt:lpstr>Big Shoulders Display Bold</vt:lpstr>
      <vt:lpstr>Now Bold Bold</vt:lpstr>
      <vt:lpstr>Oswald Bold</vt:lpstr>
      <vt:lpstr>Calibri</vt:lpstr>
      <vt:lpstr>Aileron Regular</vt:lpstr>
      <vt:lpstr>Now Bold</vt:lpstr>
      <vt:lpstr>Brittany</vt:lpstr>
      <vt:lpstr>Montserrat Classic</vt:lpstr>
      <vt:lpstr>Arial</vt:lpstr>
      <vt:lpstr>Tomorrow</vt:lpstr>
      <vt:lpstr>Montserrat Classic Bold</vt:lpstr>
      <vt:lpstr>Oswald</vt:lpstr>
      <vt:lpstr>Now</vt:lpstr>
      <vt:lpstr>Lato Italics</vt:lpstr>
      <vt:lpstr>Aileron Regular Bold</vt:lpstr>
      <vt:lpstr>Montserrat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INGLES  Para presentar Evangelismo Global 2023</dc:title>
  <cp:lastModifiedBy>Evangelismo Mesoamérica Iglesia del Nazareno</cp:lastModifiedBy>
  <cp:revision>5</cp:revision>
  <dcterms:created xsi:type="dcterms:W3CDTF">2006-08-16T00:00:00Z</dcterms:created>
  <dcterms:modified xsi:type="dcterms:W3CDTF">2024-04-26T16:51:15Z</dcterms:modified>
  <dc:identifier>DAFcbh1DBvw</dc:identifier>
</cp:coreProperties>
</file>