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51" r:id="rId63"/>
    <p:sldId id="352" r:id="rId64"/>
    <p:sldId id="353" r:id="rId65"/>
    <p:sldId id="354" r:id="rId66"/>
    <p:sldId id="355" r:id="rId67"/>
    <p:sldId id="35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49" r:id="rId84"/>
    <p:sldId id="350" r:id="rId85"/>
    <p:sldId id="332" r:id="rId86"/>
    <p:sldId id="333" r:id="rId87"/>
    <p:sldId id="334" r:id="rId88"/>
    <p:sldId id="335" r:id="rId89"/>
    <p:sldId id="336" r:id="rId90"/>
    <p:sldId id="337" r:id="rId91"/>
    <p:sldId id="338" r:id="rId92"/>
    <p:sldId id="339" r:id="rId93"/>
    <p:sldId id="340" r:id="rId94"/>
    <p:sldId id="341" r:id="rId95"/>
    <p:sldId id="342" r:id="rId96"/>
    <p:sldId id="343" r:id="rId97"/>
    <p:sldId id="344" r:id="rId98"/>
    <p:sldId id="345" r:id="rId99"/>
    <p:sldId id="346" r:id="rId100"/>
    <p:sldId id="347" r:id="rId101"/>
    <p:sldId id="348" r:id="rId102"/>
  </p:sldIdLst>
  <p:sldSz cx="18288000" cy="10287000"/>
  <p:notesSz cx="6858000" cy="9144000"/>
  <p:embeddedFontLst>
    <p:embeddedFont>
      <p:font typeface="Aileron Regular" panose="020B0604020202020204" charset="0"/>
      <p:regular r:id="rId103"/>
    </p:embeddedFont>
    <p:embeddedFont>
      <p:font typeface="Aileron Regular Bold" panose="020B0604020202020204" charset="0"/>
      <p:regular r:id="rId104"/>
      <p:bold r:id="rId105"/>
    </p:embeddedFont>
    <p:embeddedFont>
      <p:font typeface="Big Shoulders Display Bold" panose="020B0604020202020204" charset="0"/>
      <p:regular r:id="rId106"/>
      <p:bold r:id="rId107"/>
    </p:embeddedFont>
    <p:embeddedFont>
      <p:font typeface="Brittany" panose="020B0604020202020204" charset="0"/>
      <p:regular r:id="rId108"/>
    </p:embeddedFont>
    <p:embeddedFont>
      <p:font typeface="Lato" panose="020F0502020204030203" pitchFamily="34" charset="0"/>
      <p:regular r:id="rId109"/>
      <p:bold r:id="rId110"/>
      <p:italic r:id="rId111"/>
      <p:boldItalic r:id="rId112"/>
    </p:embeddedFont>
    <p:embeddedFont>
      <p:font typeface="Lato Bold" panose="020F0502020204030203" pitchFamily="34" charset="0"/>
      <p:regular r:id="rId113"/>
      <p:bold r:id="rId114"/>
      <p:italic r:id="rId115"/>
    </p:embeddedFont>
    <p:embeddedFont>
      <p:font typeface="Lato Italics" panose="020B0604020202020204" charset="0"/>
      <p:regular r:id="rId116"/>
      <p:bold r:id="rId117"/>
      <p:italic r:id="rId118"/>
    </p:embeddedFont>
    <p:embeddedFont>
      <p:font typeface="Montserrat Extra-Bold" panose="020B0604020202020204" charset="0"/>
      <p:regular r:id="rId119"/>
      <p:bold r:id="rId120"/>
    </p:embeddedFont>
    <p:embeddedFont>
      <p:font typeface="Montserrat Light" panose="00000400000000000000" pitchFamily="50" charset="0"/>
      <p:regular r:id="rId121"/>
      <p:italic r:id="rId122"/>
    </p:embeddedFont>
    <p:embeddedFont>
      <p:font typeface="Montserrat Light Bold" panose="020B0604020202020204" charset="0"/>
      <p:regular r:id="rId123"/>
      <p:bold r:id="rId124"/>
    </p:embeddedFont>
    <p:embeddedFont>
      <p:font typeface="Now" panose="020B0604020202020204" charset="0"/>
      <p:regular r:id="rId125"/>
    </p:embeddedFont>
    <p:embeddedFont>
      <p:font typeface="Now Bold" panose="020B0604020202020204" charset="0"/>
      <p:regular r:id="rId126"/>
      <p:bold r:id="rId127"/>
    </p:embeddedFont>
    <p:embeddedFont>
      <p:font typeface="Open Sans Extra Bold" panose="020B0604020202020204" charset="0"/>
      <p:regular r:id="rId128"/>
      <p:bold r:id="rId129"/>
    </p:embeddedFont>
    <p:embeddedFont>
      <p:font typeface="Oswald" panose="00000500000000000000" pitchFamily="2" charset="0"/>
      <p:regular r:id="rId130"/>
      <p:bold r:id="rId131"/>
    </p:embeddedFont>
    <p:embeddedFont>
      <p:font typeface="Oswald Bold" panose="00000800000000000000" charset="0"/>
      <p:regular r:id="rId132"/>
      <p:bold r:id="rId133"/>
    </p:embeddedFont>
    <p:embeddedFont>
      <p:font typeface="Squada One" panose="020B0604020202020204" charset="0"/>
      <p:regular r:id="rId134"/>
    </p:embeddedFont>
    <p:embeddedFont>
      <p:font typeface="Tomorrow" panose="020B0604020202020204" charset="0"/>
      <p:regular r:id="rId1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41" autoAdjust="0"/>
    <p:restoredTop sz="94545" autoAdjust="0"/>
  </p:normalViewPr>
  <p:slideViewPr>
    <p:cSldViewPr>
      <p:cViewPr varScale="1">
        <p:scale>
          <a:sx n="52" d="100"/>
          <a:sy n="52" d="100"/>
        </p:scale>
        <p:origin x="120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15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font" Target="fonts/font5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21.fntdata"/><Relationship Id="rId128" Type="http://schemas.openxmlformats.org/officeDocument/2006/relationships/font" Target="fonts/font26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11.fntdata"/><Relationship Id="rId118" Type="http://schemas.openxmlformats.org/officeDocument/2006/relationships/font" Target="fonts/font16.fntdata"/><Relationship Id="rId134" Type="http://schemas.openxmlformats.org/officeDocument/2006/relationships/font" Target="fonts/font32.fntdata"/><Relationship Id="rId139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.fntdata"/><Relationship Id="rId108" Type="http://schemas.openxmlformats.org/officeDocument/2006/relationships/font" Target="fonts/font6.fntdata"/><Relationship Id="rId124" Type="http://schemas.openxmlformats.org/officeDocument/2006/relationships/font" Target="fonts/font22.fntdata"/><Relationship Id="rId129" Type="http://schemas.openxmlformats.org/officeDocument/2006/relationships/font" Target="fonts/font27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12.fntdata"/><Relationship Id="rId119" Type="http://schemas.openxmlformats.org/officeDocument/2006/relationships/font" Target="fonts/font17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font" Target="fonts/font28.fntdata"/><Relationship Id="rId135" Type="http://schemas.openxmlformats.org/officeDocument/2006/relationships/font" Target="fonts/font33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7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2.fntdata"/><Relationship Id="rId120" Type="http://schemas.openxmlformats.org/officeDocument/2006/relationships/font" Target="fonts/font18.fntdata"/><Relationship Id="rId125" Type="http://schemas.openxmlformats.org/officeDocument/2006/relationships/font" Target="fonts/font2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8.fntdata"/><Relationship Id="rId115" Type="http://schemas.openxmlformats.org/officeDocument/2006/relationships/font" Target="fonts/font13.fntdata"/><Relationship Id="rId131" Type="http://schemas.openxmlformats.org/officeDocument/2006/relationships/font" Target="fonts/font29.fntdata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3.fntdata"/><Relationship Id="rId126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19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14.fntdata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9.fntdata"/><Relationship Id="rId132" Type="http://schemas.openxmlformats.org/officeDocument/2006/relationships/font" Target="fonts/font30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4.fntdata"/><Relationship Id="rId127" Type="http://schemas.openxmlformats.org/officeDocument/2006/relationships/font" Target="fonts/font2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font" Target="fonts/font10.fntdata"/><Relationship Id="rId133" Type="http://schemas.openxmlformats.org/officeDocument/2006/relationships/font" Target="fonts/font3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4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11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4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7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65.png"/><Relationship Id="rId7" Type="http://schemas.openxmlformats.org/officeDocument/2006/relationships/image" Target="../media/image6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66.svg"/><Relationship Id="rId9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9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9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sv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png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12" Type="http://schemas.openxmlformats.org/officeDocument/2006/relationships/image" Target="../media/image8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88.png"/><Relationship Id="rId5" Type="http://schemas.openxmlformats.org/officeDocument/2006/relationships/image" Target="../media/image77.png"/><Relationship Id="rId10" Type="http://schemas.openxmlformats.org/officeDocument/2006/relationships/image" Target="../media/image87.svg"/><Relationship Id="rId4" Type="http://schemas.openxmlformats.org/officeDocument/2006/relationships/image" Target="../media/image83.svg"/><Relationship Id="rId9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7" Type="http://schemas.openxmlformats.org/officeDocument/2006/relationships/image" Target="../media/image85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7" Type="http://schemas.openxmlformats.org/officeDocument/2006/relationships/image" Target="../media/image78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7" Type="http://schemas.openxmlformats.org/officeDocument/2006/relationships/image" Target="../media/image85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sv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13" Type="http://schemas.openxmlformats.org/officeDocument/2006/relationships/image" Target="../media/image106.png"/><Relationship Id="rId3" Type="http://schemas.openxmlformats.org/officeDocument/2006/relationships/image" Target="../media/image1.png"/><Relationship Id="rId7" Type="http://schemas.openxmlformats.org/officeDocument/2006/relationships/image" Target="../media/image100.png"/><Relationship Id="rId12" Type="http://schemas.openxmlformats.org/officeDocument/2006/relationships/image" Target="../media/image105.svg"/><Relationship Id="rId2" Type="http://schemas.openxmlformats.org/officeDocument/2006/relationships/image" Target="../media/image96.png"/><Relationship Id="rId16" Type="http://schemas.openxmlformats.org/officeDocument/2006/relationships/image" Target="../media/image10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sv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sv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sv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94.png"/><Relationship Id="rId3" Type="http://schemas.openxmlformats.org/officeDocument/2006/relationships/image" Target="../media/image110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111.svg"/><Relationship Id="rId9" Type="http://schemas.openxmlformats.org/officeDocument/2006/relationships/image" Target="../media/image63.png"/><Relationship Id="rId14" Type="http://schemas.openxmlformats.org/officeDocument/2006/relationships/image" Target="../media/image11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111.sv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111.sv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111.sv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7.png"/><Relationship Id="rId4" Type="http://schemas.openxmlformats.org/officeDocument/2006/relationships/image" Target="../media/image45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118.pn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120.png"/><Relationship Id="rId10" Type="http://schemas.openxmlformats.org/officeDocument/2006/relationships/image" Target="../media/image63.png"/><Relationship Id="rId4" Type="http://schemas.openxmlformats.org/officeDocument/2006/relationships/image" Target="../media/image119.svg"/><Relationship Id="rId9" Type="http://schemas.openxmlformats.org/officeDocument/2006/relationships/image" Target="../media/image62.svg"/><Relationship Id="rId14" Type="http://schemas.openxmlformats.org/officeDocument/2006/relationships/image" Target="../media/image94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21.png"/><Relationship Id="rId7" Type="http://schemas.openxmlformats.org/officeDocument/2006/relationships/image" Target="../media/image123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svg"/><Relationship Id="rId5" Type="http://schemas.openxmlformats.org/officeDocument/2006/relationships/image" Target="../media/image118.png"/><Relationship Id="rId4" Type="http://schemas.openxmlformats.org/officeDocument/2006/relationships/image" Target="../media/image122.sv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119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7.png"/><Relationship Id="rId4" Type="http://schemas.openxmlformats.org/officeDocument/2006/relationships/image" Target="../media/image4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sv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746501"/>
            <a:ext cx="16230600" cy="4793998"/>
            <a:chOff x="0" y="0"/>
            <a:chExt cx="21640800" cy="639199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0168" t="29711" r="13757" b="31244"/>
            <a:stretch>
              <a:fillRect/>
            </a:stretch>
          </p:blipFill>
          <p:spPr>
            <a:xfrm>
              <a:off x="0" y="0"/>
              <a:ext cx="21640800" cy="5553510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5831682" y="4553098"/>
              <a:ext cx="9977435" cy="1838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56"/>
                </a:lnSpc>
              </a:pPr>
              <a:r>
                <a:rPr lang="en-US" sz="8254" dirty="0">
                  <a:solidFill>
                    <a:srgbClr val="EB1024"/>
                  </a:solidFill>
                  <a:latin typeface="Sarina"/>
                </a:rPr>
                <a:t>Guatemala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36826" y="1120337"/>
            <a:ext cx="16014348" cy="8027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08"/>
              </a:lnSpc>
            </a:pPr>
            <a:r>
              <a:rPr lang="en-US" sz="7712" dirty="0">
                <a:solidFill>
                  <a:srgbClr val="000000"/>
                </a:solidFill>
                <a:latin typeface="Now Bold"/>
              </a:rPr>
              <a:t>ÚNASE A MILES DE IGLESIAS</a:t>
            </a:r>
          </a:p>
          <a:p>
            <a:pPr algn="ctr">
              <a:lnSpc>
                <a:spcPts val="9408"/>
              </a:lnSpc>
            </a:pPr>
            <a:r>
              <a:rPr lang="en-US" sz="7712" dirty="0">
                <a:solidFill>
                  <a:srgbClr val="000000"/>
                </a:solidFill>
                <a:latin typeface="Now Bold"/>
              </a:rPr>
              <a:t>Y MINISTERIOS EN TODO EL MUNDO</a:t>
            </a:r>
          </a:p>
          <a:p>
            <a:pPr algn="ctr">
              <a:lnSpc>
                <a:spcPts val="7937"/>
              </a:lnSpc>
            </a:pPr>
            <a:r>
              <a:rPr lang="en-US" sz="6506" dirty="0">
                <a:solidFill>
                  <a:srgbClr val="EB1024"/>
                </a:solidFill>
                <a:latin typeface="Now Bold"/>
              </a:rPr>
              <a:t>PARA DEDICAR TODO EL MES DE MAYO DE 2024</a:t>
            </a:r>
          </a:p>
          <a:p>
            <a:pPr algn="ctr">
              <a:lnSpc>
                <a:spcPts val="9408"/>
              </a:lnSpc>
            </a:pPr>
            <a:r>
              <a:rPr lang="en-US" sz="7712" dirty="0">
                <a:solidFill>
                  <a:srgbClr val="000000"/>
                </a:solidFill>
                <a:latin typeface="Now Bold"/>
              </a:rPr>
              <a:t>A COMPARTIR</a:t>
            </a:r>
          </a:p>
          <a:p>
            <a:pPr algn="ctr">
              <a:lnSpc>
                <a:spcPts val="9408"/>
              </a:lnSpc>
            </a:pPr>
            <a:r>
              <a:rPr lang="en-US" sz="7712" dirty="0">
                <a:solidFill>
                  <a:srgbClr val="000000"/>
                </a:solidFill>
                <a:latin typeface="Now Bold"/>
              </a:rPr>
              <a:t>EL EVANGELIO DE JESUCRISTO.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0574" y="-739405"/>
            <a:ext cx="18691624" cy="5215784"/>
          </a:xfrm>
          <a:prstGeom prst="rect">
            <a:avLst/>
          </a:prstGeom>
          <a:solidFill>
            <a:srgbClr val="BF1818"/>
          </a:solidFill>
        </p:spPr>
        <p:txBody>
          <a:bodyPr/>
          <a:lstStyle/>
          <a:p>
            <a:endParaRPr lang="es-GT"/>
          </a:p>
        </p:txBody>
      </p:sp>
      <p:sp>
        <p:nvSpPr>
          <p:cNvPr id="3" name="TextBox 3"/>
          <p:cNvSpPr txBox="1"/>
          <p:nvPr/>
        </p:nvSpPr>
        <p:spPr>
          <a:xfrm>
            <a:off x="1089690" y="341973"/>
            <a:ext cx="16169610" cy="1833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78"/>
              </a:lnSpc>
            </a:pPr>
            <a:r>
              <a:rPr lang="en-US" sz="10699">
                <a:solidFill>
                  <a:srgbClr val="FBFFFC"/>
                </a:solidFill>
                <a:latin typeface="Oswald"/>
              </a:rPr>
              <a:t>Discipulado basado en la Biblia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907637" y="6447618"/>
            <a:ext cx="4504260" cy="1177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899">
                <a:solidFill>
                  <a:srgbClr val="000000"/>
                </a:solidFill>
                <a:latin typeface="Lato Bold"/>
              </a:rPr>
              <a:t>Estudiar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56368" y="6447618"/>
            <a:ext cx="4504260" cy="1177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899">
                <a:solidFill>
                  <a:srgbClr val="000000"/>
                </a:solidFill>
                <a:latin typeface="Lato Bold"/>
              </a:rPr>
              <a:t>Practicar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4716" b="4716"/>
          <a:stretch>
            <a:fillRect/>
          </a:stretch>
        </p:blipFill>
        <p:spPr>
          <a:xfrm>
            <a:off x="1089690" y="2631236"/>
            <a:ext cx="5272148" cy="35850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t="27333" b="27333"/>
          <a:stretch>
            <a:fillRect/>
          </a:stretch>
        </p:blipFill>
        <p:spPr>
          <a:xfrm>
            <a:off x="11987152" y="2631236"/>
            <a:ext cx="5272148" cy="35850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965" r="965"/>
          <a:stretch>
            <a:fillRect/>
          </a:stretch>
        </p:blipFill>
        <p:spPr>
          <a:xfrm>
            <a:off x="6523693" y="2631236"/>
            <a:ext cx="5272148" cy="358506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58905" y="6447618"/>
            <a:ext cx="4504260" cy="1177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899">
                <a:solidFill>
                  <a:srgbClr val="000000"/>
                </a:solidFill>
                <a:latin typeface="Lato Bold"/>
              </a:rPr>
              <a:t>Leer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t="17797" r="9583" b="19166"/>
          <a:stretch>
            <a:fillRect/>
          </a:stretch>
        </p:blipFill>
        <p:spPr>
          <a:xfrm>
            <a:off x="14797024" y="8399988"/>
            <a:ext cx="2462276" cy="858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7843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-3417212" y="-2010649"/>
            <a:ext cx="5807227" cy="5219355"/>
            <a:chOff x="0" y="0"/>
            <a:chExt cx="7742969" cy="6959140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1851063" cy="1851063"/>
              <a:chOff x="0" y="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9" name="AutoShape 9"/>
            <p:cNvSpPr/>
            <p:nvPr/>
          </p:nvSpPr>
          <p:spPr>
            <a:xfrm rot="-2700000">
              <a:off x="3488527" y="714942"/>
              <a:ext cx="70136" cy="5370281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357512" y="357512"/>
              <a:ext cx="1136040" cy="1136040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12" name="AutoShape 12"/>
            <p:cNvSpPr/>
            <p:nvPr/>
          </p:nvSpPr>
          <p:spPr>
            <a:xfrm rot="8100000">
              <a:off x="2799988" y="2358995"/>
              <a:ext cx="46170" cy="5370281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3" name="AutoShape 13"/>
            <p:cNvSpPr/>
            <p:nvPr/>
          </p:nvSpPr>
          <p:spPr>
            <a:xfrm rot="8100000">
              <a:off x="5804879" y="723416"/>
              <a:ext cx="46170" cy="5370281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963916" y="596067"/>
            <a:ext cx="5041979" cy="2612639"/>
            <a:chOff x="0" y="0"/>
            <a:chExt cx="6722639" cy="3483519"/>
          </a:xfrm>
        </p:grpSpPr>
        <p:sp>
          <p:nvSpPr>
            <p:cNvPr id="16" name="AutoShape 16"/>
            <p:cNvSpPr/>
            <p:nvPr/>
          </p:nvSpPr>
          <p:spPr>
            <a:xfrm>
              <a:off x="0" y="0"/>
              <a:ext cx="6722639" cy="3483519"/>
            </a:xfrm>
            <a:prstGeom prst="rect">
              <a:avLst/>
            </a:prstGeom>
            <a:solidFill>
              <a:srgbClr val="EE0823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95838" y="440630"/>
              <a:ext cx="5653099" cy="25154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465"/>
                </a:lnSpc>
              </a:pPr>
              <a:r>
                <a:rPr lang="en-US" sz="6491">
                  <a:solidFill>
                    <a:srgbClr val="FFFFFF"/>
                  </a:solidFill>
                  <a:latin typeface="Tomorrow"/>
                </a:rPr>
                <a:t>VISITE EL SITIO WEB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>
            <a:off x="17067487" y="4629676"/>
            <a:ext cx="14288" cy="4628624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s-GT"/>
          </a:p>
        </p:txBody>
      </p:sp>
      <p:grpSp>
        <p:nvGrpSpPr>
          <p:cNvPr id="19" name="Group 19"/>
          <p:cNvGrpSpPr/>
          <p:nvPr/>
        </p:nvGrpSpPr>
        <p:grpSpPr>
          <a:xfrm>
            <a:off x="13675614" y="7674112"/>
            <a:ext cx="5437130" cy="4090514"/>
            <a:chOff x="0" y="0"/>
            <a:chExt cx="7249507" cy="5454019"/>
          </a:xfrm>
        </p:grpSpPr>
        <p:grpSp>
          <p:nvGrpSpPr>
            <p:cNvPr id="20" name="Group 20"/>
            <p:cNvGrpSpPr/>
            <p:nvPr/>
          </p:nvGrpSpPr>
          <p:grpSpPr>
            <a:xfrm>
              <a:off x="1795488" y="0"/>
              <a:ext cx="5454019" cy="5454019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126873"/>
              <a:ext cx="4778248" cy="1042527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7799285"/>
            <a:ext cx="4975430" cy="2487715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F596A36E-6010-2468-94C1-915D24D3FFF2}"/>
              </a:ext>
            </a:extLst>
          </p:cNvPr>
          <p:cNvSpPr txBox="1"/>
          <p:nvPr/>
        </p:nvSpPr>
        <p:spPr>
          <a:xfrm>
            <a:off x="0" y="4254964"/>
            <a:ext cx="18288000" cy="1896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5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800" b="0" i="0" u="none" strike="noStrike" kern="1200" cap="none" spc="-403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www.evangelismoglobal.org</a:t>
            </a:r>
            <a:endParaRPr kumimoji="0" lang="es-ES_tradnl" sz="8800" b="0" i="0" u="none" strike="noStrike" kern="1200" cap="none" spc="-403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Classic Bold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7000"/>
          </a:blip>
          <a:srcRect l="9607" t="24593" r="64179" b="25219"/>
          <a:stretch>
            <a:fillRect/>
          </a:stretch>
        </p:blipFill>
        <p:spPr>
          <a:xfrm>
            <a:off x="-7257082" y="0"/>
            <a:ext cx="11084694" cy="1061127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895123" y="2466911"/>
            <a:ext cx="14497753" cy="5315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78"/>
              </a:lnSpc>
            </a:pPr>
            <a:r>
              <a:rPr lang="en-US" sz="8383">
                <a:solidFill>
                  <a:srgbClr val="EB1024"/>
                </a:solidFill>
                <a:latin typeface="Now Bold"/>
              </a:rPr>
              <a:t>¡IMAGÍNATE CÓMO ESTO</a:t>
            </a:r>
          </a:p>
          <a:p>
            <a:pPr algn="ctr">
              <a:lnSpc>
                <a:spcPts val="10478"/>
              </a:lnSpc>
            </a:pPr>
            <a:r>
              <a:rPr lang="en-US" sz="8383">
                <a:solidFill>
                  <a:srgbClr val="EB1024"/>
                </a:solidFill>
                <a:latin typeface="Now Bold"/>
              </a:rPr>
              <a:t>AFECTARÁ TU VECINDARIO,</a:t>
            </a:r>
          </a:p>
          <a:p>
            <a:pPr algn="ctr">
              <a:lnSpc>
                <a:spcPts val="10478"/>
              </a:lnSpc>
            </a:pPr>
            <a:r>
              <a:rPr lang="en-US" sz="8383">
                <a:solidFill>
                  <a:srgbClr val="EB1024"/>
                </a:solidFill>
                <a:latin typeface="Now Bold"/>
              </a:rPr>
              <a:t>TU CIUDAD, TU PAÍS </a:t>
            </a:r>
          </a:p>
          <a:p>
            <a:pPr algn="ctr">
              <a:lnSpc>
                <a:spcPts val="10478"/>
              </a:lnSpc>
            </a:pPr>
            <a:r>
              <a:rPr lang="en-US" sz="8383">
                <a:solidFill>
                  <a:srgbClr val="EB1024"/>
                </a:solidFill>
                <a:latin typeface="Now Bold"/>
              </a:rPr>
              <a:t>Y EL MUNDO!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607" t="24593" r="13210" b="25219"/>
          <a:stretch>
            <a:fillRect/>
          </a:stretch>
        </p:blipFill>
        <p:spPr>
          <a:xfrm>
            <a:off x="2427961" y="2959965"/>
            <a:ext cx="13432078" cy="43670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8000"/>
          </a:blip>
          <a:srcRect l="9607" t="24593" r="62617" b="25219"/>
          <a:stretch>
            <a:fillRect/>
          </a:stretch>
        </p:blipFill>
        <p:spPr>
          <a:xfrm>
            <a:off x="6506284" y="-2320388"/>
            <a:ext cx="16983486" cy="1534414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120671" y="1531297"/>
            <a:ext cx="14046658" cy="713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Lanzamiento 21 de febrero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90 Días de Esperanza (Junio – Agosto)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Reuniones de Testimonio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Diciembre: Evangelismo en Navidad (GO Christmas)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Reuniones Lanzamiento Década de Evangelismo (1ra, 2da)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Ampliar, completar el equipo nacional de Evangelismo Global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Fuerzas de Trabajo Continental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3894" y="4603421"/>
            <a:ext cx="16340212" cy="1277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2"/>
              </a:lnSpc>
            </a:pPr>
            <a:r>
              <a:rPr lang="en-US" sz="9482">
                <a:solidFill>
                  <a:srgbClr val="000000"/>
                </a:solidFill>
                <a:latin typeface="Now Bold"/>
              </a:rPr>
              <a:t>¡ESTE ES EL TIEMPO!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98878" y="4737829"/>
            <a:ext cx="13626921" cy="3227383"/>
            <a:chOff x="-1" y="-171451"/>
            <a:chExt cx="18169228" cy="4303177"/>
          </a:xfrm>
        </p:grpSpPr>
        <p:sp>
          <p:nvSpPr>
            <p:cNvPr id="4" name="TextBox 4"/>
            <p:cNvSpPr txBox="1"/>
            <p:nvPr/>
          </p:nvSpPr>
          <p:spPr>
            <a:xfrm>
              <a:off x="2483234" y="826070"/>
              <a:ext cx="12729695" cy="3305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06"/>
                </a:lnSpc>
                <a:spcBef>
                  <a:spcPct val="0"/>
                </a:spcBef>
              </a:pPr>
              <a:r>
                <a:rPr lang="en-US" sz="14861">
                  <a:solidFill>
                    <a:srgbClr val="EB1024"/>
                  </a:solidFill>
                  <a:latin typeface="Brittany"/>
                </a:rPr>
                <a:t>Evangelísticas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1" y="-171451"/>
              <a:ext cx="18169228" cy="20262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252"/>
                </a:lnSpc>
              </a:pPr>
              <a:r>
                <a:rPr lang="en-US" sz="8751" spc="3071" dirty="0">
                  <a:solidFill>
                    <a:srgbClr val="000000"/>
                  </a:solidFill>
                  <a:latin typeface="Now Bold"/>
                </a:rPr>
                <a:t>HERRAMIENTAS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98879" y="9143152"/>
            <a:ext cx="13272122" cy="67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8"/>
              </a:lnSpc>
            </a:pPr>
            <a:r>
              <a:rPr lang="en-US" sz="3963" spc="376">
                <a:solidFill>
                  <a:srgbClr val="FFFFFF"/>
                </a:solidFill>
                <a:latin typeface="Now Bold"/>
              </a:rPr>
              <a:t>Dr. Milton Gay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9607" t="24593" r="13210" b="25219"/>
          <a:stretch>
            <a:fillRect/>
          </a:stretch>
        </p:blipFill>
        <p:spPr>
          <a:xfrm>
            <a:off x="1028700" y="1028700"/>
            <a:ext cx="3568017" cy="11600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3" b="77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2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50408" y="801063"/>
            <a:ext cx="8066070" cy="97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95"/>
              </a:lnSpc>
            </a:pPr>
            <a:r>
              <a:rPr lang="en-US" sz="5639" spc="1979">
                <a:solidFill>
                  <a:srgbClr val="EB1024"/>
                </a:solidFill>
                <a:latin typeface="Now Bold"/>
              </a:rPr>
              <a:t>LEMA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76961" y="3857908"/>
            <a:ext cx="7316909" cy="878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62"/>
              </a:lnSpc>
            </a:pPr>
            <a:r>
              <a:rPr lang="en-US" sz="5116" spc="1795">
                <a:solidFill>
                  <a:srgbClr val="EB1024"/>
                </a:solidFill>
                <a:latin typeface="Now Bold"/>
              </a:rPr>
              <a:t>VISIÓN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24237" y="6532858"/>
            <a:ext cx="7303291" cy="888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49"/>
              </a:lnSpc>
            </a:pPr>
            <a:r>
              <a:rPr lang="en-US" sz="5106" spc="1792">
                <a:solidFill>
                  <a:srgbClr val="EB1024"/>
                </a:solidFill>
                <a:latin typeface="Now Bold"/>
              </a:rPr>
              <a:t>MISIÓN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50408" y="1679394"/>
            <a:ext cx="5609817" cy="144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2"/>
              </a:lnSpc>
            </a:pPr>
            <a:r>
              <a:rPr lang="en-US" sz="4101" spc="176">
                <a:solidFill>
                  <a:srgbClr val="000000"/>
                </a:solidFill>
                <a:latin typeface="Now Bold"/>
              </a:rPr>
              <a:t>Formar e involucrar a la iglesia local.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76961" y="4647790"/>
            <a:ext cx="11697984" cy="1295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9"/>
              </a:lnSpc>
            </a:pPr>
            <a:r>
              <a:rPr lang="en-US" sz="3720" spc="159">
                <a:solidFill>
                  <a:srgbClr val="000000"/>
                </a:solidFill>
                <a:latin typeface="Now Bold"/>
              </a:rPr>
              <a:t>Llevar adelante el reino de Dios preservando y propagando el evangelio de Santidad.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24237" y="7340355"/>
            <a:ext cx="8182741" cy="194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9"/>
              </a:lnSpc>
            </a:pPr>
            <a:r>
              <a:rPr lang="en-US" sz="3713" spc="159">
                <a:solidFill>
                  <a:srgbClr val="000000"/>
                </a:solidFill>
                <a:latin typeface="Now Bold"/>
              </a:rPr>
              <a:t>Alcanzar a nuestras comunidades proclamando el mensaje de salvación.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2775915" y="8330994"/>
            <a:ext cx="4597685" cy="1094687"/>
            <a:chOff x="0" y="-66675"/>
            <a:chExt cx="6130247" cy="1459583"/>
          </a:xfrm>
        </p:grpSpPr>
        <p:sp>
          <p:nvSpPr>
            <p:cNvPr id="13" name="TextBox 13"/>
            <p:cNvSpPr txBox="1"/>
            <p:nvPr/>
          </p:nvSpPr>
          <p:spPr>
            <a:xfrm>
              <a:off x="837160" y="279572"/>
              <a:ext cx="4291497" cy="11133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14"/>
                </a:lnSpc>
                <a:spcBef>
                  <a:spcPct val="0"/>
                </a:spcBef>
              </a:pPr>
              <a:r>
                <a:rPr lang="en-US" sz="5010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5010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6130247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30"/>
                </a:lnSpc>
              </a:pPr>
              <a:r>
                <a:rPr lang="en-US" sz="2950" spc="1035" dirty="0">
                  <a:solidFill>
                    <a:srgbClr val="000000"/>
                  </a:solidFill>
                  <a:latin typeface="Now Bold"/>
                </a:rPr>
                <a:t>HERRAMIENTAS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 l="9607" t="24593" r="62810" b="25219"/>
          <a:stretch>
            <a:fillRect/>
          </a:stretch>
        </p:blipFill>
        <p:spPr>
          <a:xfrm>
            <a:off x="15937487" y="915363"/>
            <a:ext cx="1275079" cy="11600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351257" y="1678606"/>
            <a:ext cx="10653417" cy="9024071"/>
            <a:chOff x="0" y="0"/>
            <a:chExt cx="2374900" cy="2011680"/>
          </a:xfrm>
        </p:grpSpPr>
        <p:sp>
          <p:nvSpPr>
            <p:cNvPr id="3" name="Freeform 3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2"/>
              <a:stretch>
                <a:fillRect l="-76990" t="-1716" b="-8123"/>
              </a:stretch>
            </a:blipFill>
          </p:spPr>
          <p:txBody>
            <a:bodyPr/>
            <a:lstStyle/>
            <a:p>
              <a:endParaRPr lang="es-GT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289320" y="84132"/>
            <a:ext cx="4022037" cy="365056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75009" y="914400"/>
            <a:ext cx="3795994" cy="1012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84"/>
              </a:lnSpc>
            </a:pPr>
            <a:r>
              <a:rPr lang="en-US" sz="5846" spc="2051">
                <a:solidFill>
                  <a:srgbClr val="EB1024"/>
                </a:solidFill>
                <a:latin typeface="Now Bold"/>
              </a:rPr>
              <a:t>ALPHA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5009" y="2208872"/>
            <a:ext cx="8608608" cy="5783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92"/>
              </a:lnSpc>
            </a:pPr>
            <a:r>
              <a:rPr lang="en-US" sz="4050" spc="174">
                <a:solidFill>
                  <a:srgbClr val="3D3923"/>
                </a:solidFill>
                <a:latin typeface="Now"/>
              </a:rPr>
              <a:t>Es una herramienta evangelística digital, relacional, dinámica, innovadora, altamente multiplicativa y gratuita.</a:t>
            </a:r>
          </a:p>
          <a:p>
            <a:pPr>
              <a:lnSpc>
                <a:spcPts val="5792"/>
              </a:lnSpc>
            </a:pPr>
            <a:endParaRPr lang="en-US" sz="4050" spc="174">
              <a:solidFill>
                <a:srgbClr val="3D3923"/>
              </a:solidFill>
              <a:latin typeface="Now"/>
            </a:endParaRPr>
          </a:p>
          <a:p>
            <a:pPr>
              <a:lnSpc>
                <a:spcPts val="5792"/>
              </a:lnSpc>
            </a:pPr>
            <a:r>
              <a:rPr lang="en-US" sz="4050" spc="174">
                <a:solidFill>
                  <a:srgbClr val="3D3923"/>
                </a:solidFill>
                <a:latin typeface="Now"/>
              </a:rPr>
              <a:t>De fácil implementación tanto online como presencial.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948855" y="8417135"/>
            <a:ext cx="4500945" cy="1049271"/>
            <a:chOff x="0" y="-57149"/>
            <a:chExt cx="6001260" cy="1399028"/>
          </a:xfrm>
        </p:grpSpPr>
        <p:sp>
          <p:nvSpPr>
            <p:cNvPr id="8" name="TextBox 8"/>
            <p:cNvSpPr txBox="1"/>
            <p:nvPr/>
          </p:nvSpPr>
          <p:spPr>
            <a:xfrm>
              <a:off x="806491" y="265841"/>
              <a:ext cx="4134279" cy="1076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57"/>
                </a:lnSpc>
                <a:spcBef>
                  <a:spcPct val="0"/>
                </a:spcBef>
              </a:pPr>
              <a:r>
                <a:rPr lang="en-US" sz="4826">
                  <a:solidFill>
                    <a:srgbClr val="EB1024"/>
                  </a:solidFill>
                  <a:latin typeface="Brittany"/>
                </a:rPr>
                <a:t>Evangelísticas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49"/>
              <a:ext cx="6001260" cy="6587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79"/>
                </a:lnSpc>
              </a:pPr>
              <a:r>
                <a:rPr lang="en-US" sz="2842" spc="997" dirty="0">
                  <a:solidFill>
                    <a:srgbClr val="FFFFFF"/>
                  </a:solidFill>
                  <a:latin typeface="Now Bold"/>
                </a:rPr>
                <a:t>HERRAMIENTAS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9607" t="24593" r="62810" b="25219"/>
          <a:stretch>
            <a:fillRect/>
          </a:stretch>
        </p:blipFill>
        <p:spPr>
          <a:xfrm>
            <a:off x="1007369" y="8363878"/>
            <a:ext cx="983119" cy="8944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414955" y="9999714"/>
            <a:ext cx="3408916" cy="574572"/>
            <a:chOff x="0" y="0"/>
            <a:chExt cx="897821" cy="1513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7821" cy="151328"/>
            </a:xfrm>
            <a:custGeom>
              <a:avLst/>
              <a:gdLst/>
              <a:ahLst/>
              <a:cxnLst/>
              <a:rect l="l" t="t" r="r" b="b"/>
              <a:pathLst>
                <a:path w="897821" h="151328">
                  <a:moveTo>
                    <a:pt x="0" y="0"/>
                  </a:moveTo>
                  <a:lnTo>
                    <a:pt x="897821" y="0"/>
                  </a:lnTo>
                  <a:lnTo>
                    <a:pt x="897821" y="151328"/>
                  </a:lnTo>
                  <a:lnTo>
                    <a:pt x="0" y="151328"/>
                  </a:lnTo>
                  <a:close/>
                </a:path>
              </a:pathLst>
            </a:custGeom>
            <a:solidFill>
              <a:srgbClr val="EB1024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168" t="29711" r="68169" b="31244"/>
          <a:stretch>
            <a:fillRect/>
          </a:stretch>
        </p:blipFill>
        <p:spPr>
          <a:xfrm>
            <a:off x="3562609" y="113349"/>
            <a:ext cx="11162783" cy="10060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9058" t="38738" r="29230" b="37822"/>
          <a:stretch>
            <a:fillRect/>
          </a:stretch>
        </p:blipFill>
        <p:spPr>
          <a:xfrm>
            <a:off x="2896540" y="3627912"/>
            <a:ext cx="3582896" cy="357923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725802" y="3785261"/>
            <a:ext cx="8665658" cy="3264541"/>
            <a:chOff x="0" y="0"/>
            <a:chExt cx="11554210" cy="4352722"/>
          </a:xfrm>
        </p:grpSpPr>
        <p:sp>
          <p:nvSpPr>
            <p:cNvPr id="4" name="TextBox 4"/>
            <p:cNvSpPr txBox="1"/>
            <p:nvPr/>
          </p:nvSpPr>
          <p:spPr>
            <a:xfrm>
              <a:off x="0" y="-104775"/>
              <a:ext cx="11554210" cy="1152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333"/>
                </a:lnSpc>
                <a:spcBef>
                  <a:spcPct val="0"/>
                </a:spcBef>
              </a:pPr>
              <a:r>
                <a:rPr lang="en-US" sz="5238" u="none">
                  <a:solidFill>
                    <a:srgbClr val="EB1024"/>
                  </a:solidFill>
                  <a:latin typeface="Aileron Regular Bold"/>
                </a:rPr>
                <a:t>Comunícate con nosotros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4689" y="1354699"/>
              <a:ext cx="11479521" cy="29980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08"/>
                </a:lnSpc>
              </a:pPr>
              <a:r>
                <a:rPr lang="en-US" sz="4434">
                  <a:solidFill>
                    <a:srgbClr val="EB1024"/>
                  </a:solidFill>
                  <a:latin typeface="Aileron Regular"/>
                </a:rPr>
                <a:t>Whatsapp +502 42192841</a:t>
              </a:r>
            </a:p>
            <a:p>
              <a:pPr algn="ctr">
                <a:lnSpc>
                  <a:spcPts val="6208"/>
                </a:lnSpc>
              </a:pPr>
              <a:r>
                <a:rPr lang="en-US" sz="4434">
                  <a:solidFill>
                    <a:srgbClr val="EB1024"/>
                  </a:solidFill>
                  <a:latin typeface="Aileron Regular"/>
                </a:rPr>
                <a:t>evangelismoglobal.gt@gmail.com</a:t>
              </a:r>
            </a:p>
            <a:p>
              <a:pPr algn="ctr">
                <a:lnSpc>
                  <a:spcPts val="6208"/>
                </a:lnSpc>
                <a:spcBef>
                  <a:spcPct val="0"/>
                </a:spcBef>
              </a:pPr>
              <a:r>
                <a:rPr lang="en-US" sz="4434">
                  <a:solidFill>
                    <a:srgbClr val="EB1024"/>
                  </a:solidFill>
                  <a:latin typeface="Aileron Regular"/>
                </a:rPr>
                <a:t>www.godecade.world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3894" y="4603421"/>
            <a:ext cx="16340212" cy="2494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2"/>
              </a:lnSpc>
            </a:pPr>
            <a:r>
              <a:rPr lang="en-US" sz="9482">
                <a:solidFill>
                  <a:srgbClr val="000000"/>
                </a:solidFill>
                <a:latin typeface="Now Bold"/>
              </a:rPr>
              <a:t>TODOS PUEDEN </a:t>
            </a:r>
          </a:p>
          <a:p>
            <a:pPr algn="ctr">
              <a:lnSpc>
                <a:spcPts val="9482"/>
              </a:lnSpc>
            </a:pPr>
            <a:r>
              <a:rPr lang="en-US" sz="9482">
                <a:solidFill>
                  <a:srgbClr val="000000"/>
                </a:solidFill>
                <a:latin typeface="Now Bold"/>
              </a:rPr>
              <a:t>ALCANZAR A ALGUIEN.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34562" y="1751816"/>
            <a:ext cx="7315200" cy="18241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16154" y="1028700"/>
            <a:ext cx="5043146" cy="21013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9607" t="24593" r="62810" b="25219"/>
          <a:stretch>
            <a:fillRect/>
          </a:stretch>
        </p:blipFill>
        <p:spPr>
          <a:xfrm>
            <a:off x="-4347799" y="2916594"/>
            <a:ext cx="9648290" cy="877782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060133" y="3938402"/>
            <a:ext cx="3919535" cy="4915165"/>
            <a:chOff x="0" y="0"/>
            <a:chExt cx="5226046" cy="655355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3940530"/>
              <a:ext cx="5226046" cy="261302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25857" y="0"/>
              <a:ext cx="4538616" cy="4538616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4880766" y="3938402"/>
            <a:ext cx="3566761" cy="4413026"/>
            <a:chOff x="0" y="0"/>
            <a:chExt cx="4755681" cy="588403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 l="2409" t="4350" r="1124" b="3262"/>
            <a:stretch>
              <a:fillRect/>
            </a:stretch>
          </p:blipFill>
          <p:spPr>
            <a:xfrm>
              <a:off x="0" y="4538616"/>
              <a:ext cx="4755681" cy="134541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149" y="0"/>
              <a:ext cx="4538616" cy="4538616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3940064" y="8448835"/>
            <a:ext cx="3919535" cy="809465"/>
            <a:chOff x="0" y="0"/>
            <a:chExt cx="4622582" cy="1079287"/>
          </a:xfrm>
        </p:grpSpPr>
        <p:sp>
          <p:nvSpPr>
            <p:cNvPr id="12" name="TextBox 12"/>
            <p:cNvSpPr txBox="1"/>
            <p:nvPr/>
          </p:nvSpPr>
          <p:spPr>
            <a:xfrm>
              <a:off x="648669" y="214229"/>
              <a:ext cx="3325244" cy="865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35"/>
                </a:lnSpc>
                <a:spcBef>
                  <a:spcPct val="0"/>
                </a:spcBef>
              </a:pPr>
              <a:r>
                <a:rPr lang="en-US" sz="3882">
                  <a:solidFill>
                    <a:srgbClr val="EB1024"/>
                  </a:solidFill>
                  <a:latin typeface="Brittany"/>
                </a:rPr>
                <a:t>Evangelísticas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4622582" cy="512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2286" spc="802" dirty="0">
                  <a:solidFill>
                    <a:srgbClr val="000000"/>
                  </a:solidFill>
                  <a:latin typeface="Now Bold"/>
                </a:rPr>
                <a:t>HERRAMIENTAS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644909" y="1066741"/>
            <a:ext cx="9374992" cy="1012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84"/>
              </a:lnSpc>
            </a:pPr>
            <a:r>
              <a:rPr lang="en-US" sz="5846" spc="660">
                <a:solidFill>
                  <a:srgbClr val="EB1024"/>
                </a:solidFill>
                <a:latin typeface="Now Bold"/>
              </a:rPr>
              <a:t>PELÍCULA JESÚS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C1BEE89B-6B85-2F66-9B42-999AAD594A4E}"/>
              </a:ext>
            </a:extLst>
          </p:cNvPr>
          <p:cNvSpPr/>
          <p:nvPr/>
        </p:nvSpPr>
        <p:spPr>
          <a:xfrm>
            <a:off x="11316717" y="5311519"/>
            <a:ext cx="3545569" cy="13647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F33FF027-D519-FE2C-3BDA-9FF2286ED92C}"/>
              </a:ext>
            </a:extLst>
          </p:cNvPr>
          <p:cNvSpPr/>
          <p:nvPr/>
        </p:nvSpPr>
        <p:spPr>
          <a:xfrm>
            <a:off x="7227636" y="5628951"/>
            <a:ext cx="3830315" cy="9911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BA3F7B8F-631F-DD38-0401-D8E38685CE51}"/>
              </a:ext>
            </a:extLst>
          </p:cNvPr>
          <p:cNvSpPr/>
          <p:nvPr/>
        </p:nvSpPr>
        <p:spPr>
          <a:xfrm>
            <a:off x="2959454" y="5818231"/>
            <a:ext cx="3833098" cy="11254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9988AAF5-066D-3C3D-C2A0-F24CE8F8C607}"/>
              </a:ext>
            </a:extLst>
          </p:cNvPr>
          <p:cNvSpPr/>
          <p:nvPr/>
        </p:nvSpPr>
        <p:spPr>
          <a:xfrm>
            <a:off x="11018510" y="2050237"/>
            <a:ext cx="3877842" cy="9911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4C2747EE-EEC9-5743-E196-9A47D45C9ABC}"/>
              </a:ext>
            </a:extLst>
          </p:cNvPr>
          <p:cNvSpPr/>
          <p:nvPr/>
        </p:nvSpPr>
        <p:spPr>
          <a:xfrm>
            <a:off x="7238637" y="1708283"/>
            <a:ext cx="3599069" cy="9911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B9897FF-BACE-D09D-326B-FEA79DCBD1AE}"/>
              </a:ext>
            </a:extLst>
          </p:cNvPr>
          <p:cNvSpPr/>
          <p:nvPr/>
        </p:nvSpPr>
        <p:spPr>
          <a:xfrm>
            <a:off x="3695906" y="2028214"/>
            <a:ext cx="3440579" cy="9911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grpSp>
        <p:nvGrpSpPr>
          <p:cNvPr id="3" name="Group 3"/>
          <p:cNvGrpSpPr/>
          <p:nvPr/>
        </p:nvGrpSpPr>
        <p:grpSpPr>
          <a:xfrm>
            <a:off x="3350260" y="1778634"/>
            <a:ext cx="11574168" cy="7813514"/>
            <a:chOff x="0" y="-434724"/>
            <a:chExt cx="15432224" cy="1041801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6673170" y="699193"/>
              <a:ext cx="2045022" cy="399266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92070" y="1165855"/>
              <a:ext cx="2965706" cy="31099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431086" y="1482508"/>
              <a:ext cx="4755126" cy="2476628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60449" y="6365143"/>
              <a:ext cx="2941873" cy="2909186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700868" y="5982164"/>
              <a:ext cx="2045023" cy="4001131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2035565" y="5513790"/>
              <a:ext cx="2049580" cy="4306511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461276" y="-66675"/>
              <a:ext cx="4586612" cy="1232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81"/>
                </a:lnSpc>
              </a:pPr>
              <a:r>
                <a:rPr lang="en-US" sz="2644" spc="113" dirty="0">
                  <a:solidFill>
                    <a:srgbClr val="FFFFFF"/>
                  </a:solidFill>
                  <a:latin typeface="Now Bold"/>
                </a:rPr>
                <a:t>DIOS TE AMA + </a:t>
              </a:r>
            </a:p>
            <a:p>
              <a:pPr algn="ctr">
                <a:lnSpc>
                  <a:spcPts val="3781"/>
                </a:lnSpc>
              </a:pPr>
              <a:r>
                <a:rPr lang="en-US" sz="2644" spc="113" dirty="0">
                  <a:solidFill>
                    <a:srgbClr val="FFFFFF"/>
                  </a:solidFill>
                  <a:latin typeface="Now Bold"/>
                </a:rPr>
                <a:t>TÚ ERES PECADOR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121248" y="-66675"/>
              <a:ext cx="3374802" cy="1232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781"/>
                </a:lnSpc>
                <a:spcBef>
                  <a:spcPct val="0"/>
                </a:spcBef>
              </a:pPr>
              <a:r>
                <a:rPr lang="en-US" sz="2644" spc="113" dirty="0">
                  <a:solidFill>
                    <a:srgbClr val="FFFFFF"/>
                  </a:solidFill>
                  <a:latin typeface="Now Bold"/>
                </a:rPr>
                <a:t>FUE SEPULTADO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664441" y="4340948"/>
              <a:ext cx="4767783" cy="1232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781"/>
                </a:lnSpc>
                <a:spcBef>
                  <a:spcPct val="0"/>
                </a:spcBef>
              </a:pPr>
              <a:r>
                <a:rPr lang="en-US" sz="2644" spc="113" dirty="0">
                  <a:solidFill>
                    <a:srgbClr val="FFFFFF"/>
                  </a:solidFill>
                  <a:latin typeface="Now Bold"/>
                </a:rPr>
                <a:t>CREE EN ÉL COMO TU SALVADOR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169569"/>
              <a:ext cx="3862772" cy="1232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781"/>
                </a:lnSpc>
                <a:spcBef>
                  <a:spcPct val="0"/>
                </a:spcBef>
              </a:pPr>
              <a:r>
                <a:rPr lang="en-US" sz="2644" spc="113" dirty="0">
                  <a:solidFill>
                    <a:srgbClr val="FFFFFF"/>
                  </a:solidFill>
                  <a:latin typeface="Now Bold"/>
                </a:rPr>
                <a:t>DIOS RESUCITÓ A JESÚS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325853" y="4816282"/>
              <a:ext cx="4798759" cy="1232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781"/>
                </a:lnSpc>
                <a:spcBef>
                  <a:spcPct val="0"/>
                </a:spcBef>
              </a:pPr>
              <a:r>
                <a:rPr lang="en-US" sz="2644" spc="113" dirty="0">
                  <a:solidFill>
                    <a:srgbClr val="FFFFFF"/>
                  </a:solidFill>
                  <a:latin typeface="Now Bold"/>
                </a:rPr>
                <a:t>JESÚS ES EL ÚNICO CAMINO A DIOS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111843" y="-434724"/>
              <a:ext cx="4807876" cy="1232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781"/>
                </a:lnSpc>
                <a:spcBef>
                  <a:spcPct val="0"/>
                </a:spcBef>
              </a:pPr>
              <a:r>
                <a:rPr lang="en-US" sz="2644" spc="113" dirty="0">
                  <a:solidFill>
                    <a:srgbClr val="FFFFFF"/>
                  </a:solidFill>
                  <a:latin typeface="Now Bold"/>
                </a:rPr>
                <a:t>JESÚS MURIÓ POR TUS PECADOS</a:t>
              </a:r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-282312" y="933450"/>
            <a:ext cx="13511677" cy="825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87"/>
              </a:lnSpc>
            </a:pPr>
            <a:r>
              <a:rPr lang="en-US" sz="4848" spc="1701">
                <a:solidFill>
                  <a:srgbClr val="3D3923"/>
                </a:solidFill>
                <a:latin typeface="Now Bold"/>
              </a:rPr>
              <a:t>CUBO EVANGELÍSTICO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3901229" y="1028700"/>
            <a:ext cx="3700971" cy="784048"/>
            <a:chOff x="0" y="0"/>
            <a:chExt cx="4477429" cy="1045397"/>
          </a:xfrm>
        </p:grpSpPr>
        <p:sp>
          <p:nvSpPr>
            <p:cNvPr id="17" name="TextBox 17"/>
            <p:cNvSpPr txBox="1"/>
            <p:nvPr/>
          </p:nvSpPr>
          <p:spPr>
            <a:xfrm>
              <a:off x="628300" y="214634"/>
              <a:ext cx="3220828" cy="83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3760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3760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4477429" cy="50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 spc="777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rcRect l="9607" t="24593" r="62810" b="25219"/>
          <a:stretch>
            <a:fillRect/>
          </a:stretch>
        </p:blipFill>
        <p:spPr>
          <a:xfrm>
            <a:off x="1007369" y="8363878"/>
            <a:ext cx="983119" cy="8944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29"/>
          <a:stretch>
            <a:fillRect/>
          </a:stretch>
        </p:blipFill>
        <p:spPr>
          <a:xfrm>
            <a:off x="11482424" y="2656737"/>
            <a:ext cx="6509478" cy="796476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09724" y="849251"/>
            <a:ext cx="9615476" cy="1592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5221" spc="1832" dirty="0">
                <a:solidFill>
                  <a:srgbClr val="000000"/>
                </a:solidFill>
                <a:latin typeface="Now Bold"/>
              </a:rPr>
              <a:t>BALÓN EVANGELÍSTICO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09724" y="3316237"/>
            <a:ext cx="7272805" cy="409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5"/>
              </a:lnSpc>
            </a:pPr>
            <a:r>
              <a:rPr lang="en-US" sz="2531" spc="108">
                <a:solidFill>
                  <a:srgbClr val="000000"/>
                </a:solidFill>
                <a:latin typeface="Now"/>
              </a:rPr>
              <a:t>El pecado y la separación con Dios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09724" y="7076526"/>
            <a:ext cx="8807796" cy="818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5"/>
              </a:lnSpc>
            </a:pPr>
            <a:r>
              <a:rPr lang="en-US" sz="2531" spc="108">
                <a:solidFill>
                  <a:srgbClr val="000000"/>
                </a:solidFill>
                <a:latin typeface="Now"/>
              </a:rPr>
              <a:t>El Crecimiento de los hijos de Dios por medio de las disciplinas espirituales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09724" y="4547677"/>
            <a:ext cx="8948555" cy="409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5"/>
              </a:lnSpc>
            </a:pPr>
            <a:r>
              <a:rPr lang="en-US" sz="2531" spc="108" dirty="0">
                <a:solidFill>
                  <a:srgbClr val="000000"/>
                </a:solidFill>
                <a:latin typeface="Now"/>
              </a:rPr>
              <a:t>El amor de Dios </a:t>
            </a:r>
            <a:r>
              <a:rPr lang="en-US" sz="2531" spc="108" dirty="0" err="1">
                <a:solidFill>
                  <a:srgbClr val="000000"/>
                </a:solidFill>
                <a:latin typeface="Now"/>
              </a:rPr>
              <a:t>mostrado</a:t>
            </a:r>
            <a:r>
              <a:rPr lang="en-US" sz="2531" spc="108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2531" spc="108" dirty="0" err="1">
                <a:solidFill>
                  <a:srgbClr val="000000"/>
                </a:solidFill>
                <a:latin typeface="Now"/>
              </a:rPr>
              <a:t>en</a:t>
            </a:r>
            <a:r>
              <a:rPr lang="en-US" sz="2531" spc="108" dirty="0">
                <a:solidFill>
                  <a:srgbClr val="000000"/>
                </a:solidFill>
                <a:latin typeface="Now"/>
              </a:rPr>
              <a:t> la </a:t>
            </a:r>
            <a:r>
              <a:rPr lang="en-US" sz="2531" spc="108" dirty="0" err="1">
                <a:solidFill>
                  <a:srgbClr val="000000"/>
                </a:solidFill>
                <a:latin typeface="Now"/>
              </a:rPr>
              <a:t>cruz</a:t>
            </a:r>
            <a:r>
              <a:rPr lang="en-US" sz="2531" spc="108" dirty="0">
                <a:solidFill>
                  <a:srgbClr val="000000"/>
                </a:solidFill>
                <a:latin typeface="Now"/>
              </a:rPr>
              <a:t> de Jesús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09724" y="8761437"/>
            <a:ext cx="9490357" cy="409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5"/>
              </a:lnSpc>
            </a:pPr>
            <a:r>
              <a:rPr lang="en-US" sz="2531" spc="108">
                <a:solidFill>
                  <a:srgbClr val="000000"/>
                </a:solidFill>
                <a:latin typeface="Now"/>
              </a:rPr>
              <a:t>La promesa de la vida eterna junto a Dios en el cielo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09724" y="5806986"/>
            <a:ext cx="8453116" cy="409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5"/>
              </a:lnSpc>
            </a:pPr>
            <a:r>
              <a:rPr lang="en-US" sz="2531" spc="108">
                <a:solidFill>
                  <a:srgbClr val="000000"/>
                </a:solidFill>
                <a:latin typeface="Now"/>
              </a:rPr>
              <a:t>La limpieza por el perdón de Dios para nosotros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09724" y="2653965"/>
            <a:ext cx="2852809" cy="49587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2"/>
              </a:lnSpc>
            </a:pPr>
            <a:r>
              <a:rPr lang="en-US" sz="2847" spc="122" dirty="0">
                <a:solidFill>
                  <a:srgbClr val="FFFFFF"/>
                </a:solidFill>
                <a:latin typeface="Now Bold"/>
              </a:rPr>
              <a:t>NEGRO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09724" y="6395203"/>
            <a:ext cx="2852809" cy="495875"/>
          </a:xfrm>
          <a:prstGeom prst="rect">
            <a:avLst/>
          </a:prstGeom>
          <a:solidFill>
            <a:srgbClr val="00B050"/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2"/>
              </a:lnSpc>
            </a:pPr>
            <a:r>
              <a:rPr lang="en-US" sz="2847" spc="122" dirty="0">
                <a:solidFill>
                  <a:srgbClr val="FFFFFF"/>
                </a:solidFill>
                <a:latin typeface="Now Bold"/>
              </a:rPr>
              <a:t>VERDE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09724" y="3885405"/>
            <a:ext cx="2852809" cy="49587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2"/>
              </a:lnSpc>
            </a:pPr>
            <a:r>
              <a:rPr lang="en-US" sz="2847" spc="122" dirty="0">
                <a:solidFill>
                  <a:srgbClr val="FFFFFF"/>
                </a:solidFill>
                <a:latin typeface="Now Bold"/>
              </a:rPr>
              <a:t>ROJO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09724" y="8099165"/>
            <a:ext cx="2852809" cy="503856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2"/>
              </a:lnSpc>
            </a:pPr>
            <a:r>
              <a:rPr lang="en-US" sz="2847" spc="122" dirty="0">
                <a:latin typeface="Now Bold"/>
              </a:rPr>
              <a:t>AMARILLO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09724" y="5135188"/>
            <a:ext cx="2852809" cy="49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2"/>
              </a:lnSpc>
            </a:pPr>
            <a:r>
              <a:rPr lang="en-US" sz="2847" spc="122" dirty="0">
                <a:solidFill>
                  <a:srgbClr val="EB1024"/>
                </a:solidFill>
                <a:latin typeface="Now Bold"/>
              </a:rPr>
              <a:t>BLANCO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 l="9607" t="24593" r="13210" b="25219"/>
          <a:stretch>
            <a:fillRect/>
          </a:stretch>
        </p:blipFill>
        <p:spPr>
          <a:xfrm>
            <a:off x="14737162" y="1028700"/>
            <a:ext cx="2522138" cy="820004"/>
          </a:xfrm>
          <a:prstGeom prst="rect">
            <a:avLst/>
          </a:prstGeom>
        </p:spPr>
      </p:pic>
      <p:grpSp>
        <p:nvGrpSpPr>
          <p:cNvPr id="15" name="Group 16">
            <a:extLst>
              <a:ext uri="{FF2B5EF4-FFF2-40B4-BE49-F238E27FC236}">
                <a16:creationId xmlns:a16="http://schemas.microsoft.com/office/drawing/2014/main" id="{05B23047-0527-B490-426E-3A2322E281A0}"/>
              </a:ext>
            </a:extLst>
          </p:cNvPr>
          <p:cNvGrpSpPr/>
          <p:nvPr/>
        </p:nvGrpSpPr>
        <p:grpSpPr>
          <a:xfrm>
            <a:off x="14147745" y="2057547"/>
            <a:ext cx="3700971" cy="784048"/>
            <a:chOff x="0" y="0"/>
            <a:chExt cx="4477429" cy="1045397"/>
          </a:xfrm>
        </p:grpSpPr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AC84AB6C-5F57-C1A1-16B0-FB273AA45565}"/>
                </a:ext>
              </a:extLst>
            </p:cNvPr>
            <p:cNvSpPr txBox="1"/>
            <p:nvPr/>
          </p:nvSpPr>
          <p:spPr>
            <a:xfrm>
              <a:off x="628300" y="214634"/>
              <a:ext cx="3220828" cy="83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3760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3760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id="{90929D1B-BA1D-447C-73ED-CAFF1910FC38}"/>
                </a:ext>
              </a:extLst>
            </p:cNvPr>
            <p:cNvSpPr txBox="1"/>
            <p:nvPr/>
          </p:nvSpPr>
          <p:spPr>
            <a:xfrm>
              <a:off x="0" y="-57150"/>
              <a:ext cx="4477429" cy="50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 spc="777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607" t="24593" r="62810" b="25219"/>
          <a:stretch>
            <a:fillRect/>
          </a:stretch>
        </p:blipFill>
        <p:spPr>
          <a:xfrm>
            <a:off x="9144000" y="-3930038"/>
            <a:ext cx="11870353" cy="107994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279269" y="3867345"/>
            <a:ext cx="5072567" cy="5390955"/>
            <a:chOff x="0" y="0"/>
            <a:chExt cx="6763422" cy="718794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127154" y="0"/>
              <a:ext cx="4509114" cy="450911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3806229"/>
              <a:ext cx="6763422" cy="338171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9635823" y="4067370"/>
            <a:ext cx="4490123" cy="4594169"/>
            <a:chOff x="0" y="0"/>
            <a:chExt cx="5986831" cy="612555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38859" y="0"/>
              <a:ext cx="4509114" cy="450911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1762" t="6468" r="3128" b="6599"/>
            <a:stretch>
              <a:fillRect/>
            </a:stretch>
          </p:blipFill>
          <p:spPr>
            <a:xfrm>
              <a:off x="0" y="4509114"/>
              <a:ext cx="5986831" cy="1616444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27061" r="30650" b="30538"/>
          <a:stretch>
            <a:fillRect/>
          </a:stretch>
        </p:blipFill>
        <p:spPr>
          <a:xfrm>
            <a:off x="1028700" y="1028700"/>
            <a:ext cx="2089208" cy="2011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t="66049"/>
          <a:stretch>
            <a:fillRect/>
          </a:stretch>
        </p:blipFill>
        <p:spPr>
          <a:xfrm>
            <a:off x="3279269" y="1469671"/>
            <a:ext cx="5676404" cy="1129724"/>
          </a:xfrm>
          <a:prstGeom prst="rect">
            <a:avLst/>
          </a:prstGeom>
        </p:spPr>
      </p:pic>
      <p:grpSp>
        <p:nvGrpSpPr>
          <p:cNvPr id="11" name="Group 16">
            <a:extLst>
              <a:ext uri="{FF2B5EF4-FFF2-40B4-BE49-F238E27FC236}">
                <a16:creationId xmlns:a16="http://schemas.microsoft.com/office/drawing/2014/main" id="{8934DB4E-3F04-7FEC-F520-8A5C3E8E3EE3}"/>
              </a:ext>
            </a:extLst>
          </p:cNvPr>
          <p:cNvGrpSpPr/>
          <p:nvPr/>
        </p:nvGrpSpPr>
        <p:grpSpPr>
          <a:xfrm>
            <a:off x="13716000" y="9029700"/>
            <a:ext cx="3700971" cy="784048"/>
            <a:chOff x="0" y="0"/>
            <a:chExt cx="4477429" cy="1045397"/>
          </a:xfrm>
        </p:grpSpPr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B9EBBF4A-4C2B-CC15-BA15-ECF775FDDC9B}"/>
                </a:ext>
              </a:extLst>
            </p:cNvPr>
            <p:cNvSpPr txBox="1"/>
            <p:nvPr/>
          </p:nvSpPr>
          <p:spPr>
            <a:xfrm>
              <a:off x="628300" y="214634"/>
              <a:ext cx="3220828" cy="83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3760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3760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042403C1-13A9-2356-7263-43485F4CCF1A}"/>
                </a:ext>
              </a:extLst>
            </p:cNvPr>
            <p:cNvSpPr txBox="1"/>
            <p:nvPr/>
          </p:nvSpPr>
          <p:spPr>
            <a:xfrm>
              <a:off x="0" y="-57150"/>
              <a:ext cx="4477429" cy="50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 spc="777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4078" y="2923520"/>
            <a:ext cx="17759843" cy="44399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4521315"/>
            <a:ext cx="15708738" cy="1457413"/>
          </a:xfrm>
          <a:prstGeom prst="rect">
            <a:avLst/>
          </a:prstGeom>
          <a:solidFill>
            <a:srgbClr val="EE0823"/>
          </a:solidFill>
        </p:spPr>
        <p:txBody>
          <a:bodyPr/>
          <a:lstStyle/>
          <a:p>
            <a:endParaRPr lang="es-GT"/>
          </a:p>
        </p:txBody>
      </p:sp>
      <p:sp>
        <p:nvSpPr>
          <p:cNvPr id="3" name="TextBox 3"/>
          <p:cNvSpPr txBox="1"/>
          <p:nvPr/>
        </p:nvSpPr>
        <p:spPr>
          <a:xfrm>
            <a:off x="1028700" y="1683061"/>
            <a:ext cx="15708738" cy="2997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30"/>
              </a:lnSpc>
            </a:pPr>
            <a:r>
              <a:rPr lang="en-US" sz="25212">
                <a:solidFill>
                  <a:srgbClr val="000000"/>
                </a:solidFill>
                <a:latin typeface="Squada One"/>
              </a:rPr>
              <a:t>THE FOUR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77463" y="4864602"/>
            <a:ext cx="14811211" cy="706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6"/>
              </a:lnSpc>
            </a:pPr>
            <a:r>
              <a:rPr lang="en-US" sz="4762">
                <a:solidFill>
                  <a:srgbClr val="FFFFFF"/>
                </a:solidFill>
                <a:latin typeface="Tomorrow"/>
              </a:rPr>
              <a:t> CONEXIÓN CON LOS PERDIDOS (JUAN 4: 7-15)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836254" y="6341307"/>
            <a:ext cx="3135461" cy="3135461"/>
            <a:chOff x="0" y="0"/>
            <a:chExt cx="4180614" cy="418061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180614" cy="418061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43885" y="1115848"/>
              <a:ext cx="2292845" cy="1948918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5488977" y="6341307"/>
            <a:ext cx="3135461" cy="3135461"/>
            <a:chOff x="0" y="0"/>
            <a:chExt cx="4180614" cy="418061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4180614" cy="418061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43885" y="1016839"/>
              <a:ext cx="2292845" cy="2146936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9141700" y="6341307"/>
            <a:ext cx="3135461" cy="3135461"/>
            <a:chOff x="0" y="0"/>
            <a:chExt cx="4180614" cy="4180614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4180614" cy="4180614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955402" y="497762"/>
              <a:ext cx="2269811" cy="3185091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12794423" y="6317301"/>
            <a:ext cx="3135461" cy="3135461"/>
            <a:chOff x="0" y="0"/>
            <a:chExt cx="4180614" cy="4180614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4180614" cy="4180614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37337" y="509864"/>
              <a:ext cx="2105940" cy="3160886"/>
            </a:xfrm>
            <a:prstGeom prst="rect">
              <a:avLst/>
            </a:prstGeom>
          </p:spPr>
        </p:pic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F88CFF24-B455-74CC-0734-E6646956991D}"/>
              </a:ext>
            </a:extLst>
          </p:cNvPr>
          <p:cNvGrpSpPr/>
          <p:nvPr/>
        </p:nvGrpSpPr>
        <p:grpSpPr>
          <a:xfrm>
            <a:off x="13901229" y="1028700"/>
            <a:ext cx="3700971" cy="784048"/>
            <a:chOff x="0" y="0"/>
            <a:chExt cx="4477429" cy="1045397"/>
          </a:xfrm>
        </p:grpSpPr>
        <p:sp>
          <p:nvSpPr>
            <p:cNvPr id="22" name="TextBox 17">
              <a:extLst>
                <a:ext uri="{FF2B5EF4-FFF2-40B4-BE49-F238E27FC236}">
                  <a16:creationId xmlns:a16="http://schemas.microsoft.com/office/drawing/2014/main" id="{FDB40B58-99EE-A1C3-499E-37242E5EF33D}"/>
                </a:ext>
              </a:extLst>
            </p:cNvPr>
            <p:cNvSpPr txBox="1"/>
            <p:nvPr/>
          </p:nvSpPr>
          <p:spPr>
            <a:xfrm>
              <a:off x="628300" y="214634"/>
              <a:ext cx="3220828" cy="83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3760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3760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816A3E64-FD46-BC44-63C4-FF9AF07CA85E}"/>
                </a:ext>
              </a:extLst>
            </p:cNvPr>
            <p:cNvSpPr txBox="1"/>
            <p:nvPr/>
          </p:nvSpPr>
          <p:spPr>
            <a:xfrm>
              <a:off x="0" y="-57150"/>
              <a:ext cx="4477429" cy="50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 spc="777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1337505" y="-6448625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75930" y="602772"/>
            <a:ext cx="13736140" cy="2853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4"/>
              </a:lnSpc>
            </a:pPr>
            <a:r>
              <a:rPr lang="en-US" sz="5467" spc="1104">
                <a:solidFill>
                  <a:srgbClr val="3D3923"/>
                </a:solidFill>
                <a:latin typeface="Now Bold"/>
              </a:rPr>
              <a:t>ESTOS CUATRO SÍMBOLOS REPRESENTAN EL MENSAJE CENTRAL DE LA BIBLIA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75930" y="7778689"/>
            <a:ext cx="2519092" cy="1498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¡Dios te ama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totalmente!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 Su amor es ilimitado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e incondicional. 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 Bold"/>
              </a:rPr>
              <a:t>Génesis 1:31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864669" y="7778689"/>
            <a:ext cx="2757036" cy="1498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Hacer las cosas a nuestra manera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es lo que la Biblia llama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pecado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 Bold"/>
              </a:rPr>
              <a:t>Romanos 3:23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82265" y="7778689"/>
            <a:ext cx="3125097" cy="1798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¡Nuestro pecado no impide que Dios nos ame!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En la cruz, Jesús tomó el castigo por nuestros pecados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 Bold"/>
              </a:rPr>
              <a:t>Juan 3:16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378693" y="7778689"/>
            <a:ext cx="2935493" cy="209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DECISIÓN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 Nos ofrece una vida plena y eterna a través de Jesucristo. Cada persona tiene el desafío de tomar una decisión. 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 Bold"/>
              </a:rPr>
              <a:t>Juan 1:12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828778" y="4032618"/>
            <a:ext cx="3225565" cy="3225565"/>
            <a:chOff x="0" y="0"/>
            <a:chExt cx="4300754" cy="430075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300754" cy="4300754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71009" y="1147915"/>
              <a:ext cx="2358735" cy="2004925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5630404" y="4032618"/>
            <a:ext cx="3225565" cy="3225565"/>
            <a:chOff x="0" y="0"/>
            <a:chExt cx="4300754" cy="4300754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4300754" cy="430075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71009" y="1046060"/>
              <a:ext cx="2358735" cy="2208633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9432031" y="4032618"/>
            <a:ext cx="3225565" cy="3225565"/>
            <a:chOff x="0" y="0"/>
            <a:chExt cx="4300754" cy="4300754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4300754" cy="430075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982857" y="512066"/>
              <a:ext cx="2335039" cy="3276622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3233657" y="4032618"/>
            <a:ext cx="3225565" cy="3225565"/>
            <a:chOff x="0" y="0"/>
            <a:chExt cx="4300754" cy="4300754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4300754" cy="4300754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067147" y="524516"/>
              <a:ext cx="2166459" cy="325172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3556988" y="1422291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23631" y="1846348"/>
            <a:ext cx="9635669" cy="1570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7"/>
              </a:lnSpc>
            </a:pPr>
            <a:r>
              <a:rPr lang="en-US" sz="2990" spc="604">
                <a:solidFill>
                  <a:srgbClr val="3D3923"/>
                </a:solidFill>
                <a:latin typeface="Now Bold"/>
              </a:rPr>
              <a:t>ESTOS CUATRO SÍMBOLOS REPRESENTAN EL MENSAJE CENTRAL DE LA BIBLIA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97456" y="1028700"/>
            <a:ext cx="6025450" cy="8254848"/>
            <a:chOff x="0" y="0"/>
            <a:chExt cx="8033934" cy="11006465"/>
          </a:xfrm>
        </p:grpSpPr>
        <p:sp>
          <p:nvSpPr>
            <p:cNvPr id="5" name="TextBox 5"/>
            <p:cNvSpPr txBox="1"/>
            <p:nvPr/>
          </p:nvSpPr>
          <p:spPr>
            <a:xfrm>
              <a:off x="0" y="6284180"/>
              <a:ext cx="8033934" cy="4722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7"/>
                </a:lnSpc>
              </a:pPr>
              <a:r>
                <a:rPr lang="en-US" sz="3963" spc="170" dirty="0">
                  <a:solidFill>
                    <a:srgbClr val="3D3923"/>
                  </a:solidFill>
                  <a:latin typeface="Now"/>
                </a:rPr>
                <a:t>¡Dios </a:t>
              </a:r>
              <a:r>
                <a:rPr lang="en-US" sz="3963" spc="170" dirty="0" err="1">
                  <a:solidFill>
                    <a:srgbClr val="3D3923"/>
                  </a:solidFill>
                  <a:latin typeface="Now"/>
                </a:rPr>
                <a:t>te</a:t>
              </a:r>
              <a:r>
                <a:rPr lang="en-US" sz="3963" spc="170" dirty="0">
                  <a:solidFill>
                    <a:srgbClr val="3D3923"/>
                  </a:solidFill>
                  <a:latin typeface="Now"/>
                </a:rPr>
                <a:t> ama</a:t>
              </a:r>
            </a:p>
            <a:p>
              <a:pPr algn="ctr">
                <a:lnSpc>
                  <a:spcPts val="5667"/>
                </a:lnSpc>
              </a:pPr>
              <a:r>
                <a:rPr lang="en-US" sz="3963" spc="170" dirty="0" err="1">
                  <a:solidFill>
                    <a:srgbClr val="3D3923"/>
                  </a:solidFill>
                  <a:latin typeface="Now"/>
                </a:rPr>
                <a:t>totalmente</a:t>
              </a:r>
              <a:r>
                <a:rPr lang="en-US" sz="3963" spc="170" dirty="0">
                  <a:solidFill>
                    <a:srgbClr val="3D3923"/>
                  </a:solidFill>
                  <a:latin typeface="Now"/>
                </a:rPr>
                <a:t>!</a:t>
              </a:r>
            </a:p>
            <a:p>
              <a:pPr algn="ctr">
                <a:lnSpc>
                  <a:spcPts val="5667"/>
                </a:lnSpc>
              </a:pPr>
              <a:r>
                <a:rPr lang="en-US" sz="3963" spc="170" dirty="0">
                  <a:solidFill>
                    <a:srgbClr val="3D3923"/>
                  </a:solidFill>
                  <a:latin typeface="Now"/>
                </a:rPr>
                <a:t> </a:t>
              </a:r>
              <a:r>
                <a:rPr lang="en-US" sz="3963" spc="170" dirty="0" err="1">
                  <a:solidFill>
                    <a:srgbClr val="3D3923"/>
                  </a:solidFill>
                  <a:latin typeface="Now"/>
                </a:rPr>
                <a:t>Su</a:t>
              </a:r>
              <a:r>
                <a:rPr lang="en-US" sz="3963" spc="170" dirty="0">
                  <a:solidFill>
                    <a:srgbClr val="3D3923"/>
                  </a:solidFill>
                  <a:latin typeface="Now"/>
                </a:rPr>
                <a:t> amor es </a:t>
              </a:r>
              <a:r>
                <a:rPr lang="en-US" sz="3963" spc="170" dirty="0" err="1">
                  <a:solidFill>
                    <a:srgbClr val="3D3923"/>
                  </a:solidFill>
                  <a:latin typeface="Now"/>
                </a:rPr>
                <a:t>ilimitado</a:t>
              </a:r>
              <a:endParaRPr lang="en-US" sz="3963" spc="170" dirty="0">
                <a:solidFill>
                  <a:srgbClr val="3D3923"/>
                </a:solidFill>
                <a:latin typeface="Now"/>
              </a:endParaRPr>
            </a:p>
            <a:p>
              <a:pPr algn="ctr">
                <a:lnSpc>
                  <a:spcPts val="5667"/>
                </a:lnSpc>
              </a:pPr>
              <a:r>
                <a:rPr lang="en-US" sz="3963" spc="170" dirty="0">
                  <a:solidFill>
                    <a:srgbClr val="3D3923"/>
                  </a:solidFill>
                  <a:latin typeface="Now"/>
                </a:rPr>
                <a:t>e </a:t>
              </a:r>
              <a:r>
                <a:rPr lang="en-US" sz="3963" spc="170" dirty="0" err="1">
                  <a:solidFill>
                    <a:srgbClr val="3D3923"/>
                  </a:solidFill>
                  <a:latin typeface="Now"/>
                </a:rPr>
                <a:t>incondicional</a:t>
              </a:r>
              <a:r>
                <a:rPr lang="en-US" sz="3963" spc="170" dirty="0">
                  <a:solidFill>
                    <a:srgbClr val="3D3923"/>
                  </a:solidFill>
                  <a:latin typeface="Now"/>
                </a:rPr>
                <a:t>. </a:t>
              </a:r>
            </a:p>
            <a:p>
              <a:pPr algn="ctr">
                <a:lnSpc>
                  <a:spcPts val="5667"/>
                </a:lnSpc>
              </a:pPr>
              <a:r>
                <a:rPr lang="en-US" sz="3963" spc="170" dirty="0" err="1">
                  <a:solidFill>
                    <a:srgbClr val="3D3923"/>
                  </a:solidFill>
                  <a:latin typeface="Now Bold"/>
                </a:rPr>
                <a:t>Génesis</a:t>
              </a:r>
              <a:r>
                <a:rPr lang="en-US" sz="3963" spc="170" dirty="0">
                  <a:solidFill>
                    <a:srgbClr val="3D3923"/>
                  </a:solidFill>
                  <a:latin typeface="Now Bold"/>
                </a:rPr>
                <a:t> 1:31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1100585" y="0"/>
              <a:ext cx="5832764" cy="583276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417486" y="1556824"/>
              <a:ext cx="3198961" cy="2719117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9451843" y="5552680"/>
            <a:ext cx="2279082" cy="3705620"/>
            <a:chOff x="0" y="0"/>
            <a:chExt cx="3038776" cy="4940827"/>
          </a:xfrm>
        </p:grpSpPr>
        <p:sp>
          <p:nvSpPr>
            <p:cNvPr id="10" name="TextBox 10"/>
            <p:cNvSpPr txBox="1"/>
            <p:nvPr/>
          </p:nvSpPr>
          <p:spPr>
            <a:xfrm>
              <a:off x="220699" y="3545432"/>
              <a:ext cx="2597379" cy="13953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74"/>
                </a:lnSpc>
              </a:pPr>
              <a:r>
                <a:rPr lang="en-US" sz="1170" spc="50">
                  <a:solidFill>
                    <a:srgbClr val="3D3923"/>
                  </a:solidFill>
                  <a:latin typeface="Now"/>
                </a:rPr>
                <a:t>Hacer las cosas a nuestra manera</a:t>
              </a:r>
            </a:p>
            <a:p>
              <a:pPr algn="ctr">
                <a:lnSpc>
                  <a:spcPts val="1674"/>
                </a:lnSpc>
              </a:pPr>
              <a:r>
                <a:rPr lang="en-US" sz="1170" spc="50">
                  <a:solidFill>
                    <a:srgbClr val="3D3923"/>
                  </a:solidFill>
                  <a:latin typeface="Now"/>
                </a:rPr>
                <a:t>es lo que la Biblia llama</a:t>
              </a:r>
            </a:p>
            <a:p>
              <a:pPr algn="ctr">
                <a:lnSpc>
                  <a:spcPts val="1674"/>
                </a:lnSpc>
              </a:pPr>
              <a:r>
                <a:rPr lang="en-US" sz="1170" spc="50">
                  <a:solidFill>
                    <a:srgbClr val="3D3923"/>
                  </a:solidFill>
                  <a:latin typeface="Now"/>
                </a:rPr>
                <a:t>pecado</a:t>
              </a:r>
            </a:p>
            <a:p>
              <a:pPr algn="ctr">
                <a:lnSpc>
                  <a:spcPts val="1674"/>
                </a:lnSpc>
              </a:pPr>
              <a:r>
                <a:rPr lang="en-US" sz="1170" spc="50">
                  <a:solidFill>
                    <a:srgbClr val="3D3923"/>
                  </a:solidFill>
                  <a:latin typeface="Now Bold"/>
                </a:rPr>
                <a:t>Romanos 3:23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3038776" cy="3038776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6084" y="739113"/>
              <a:ext cx="1666607" cy="1560550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1883325" y="5552680"/>
            <a:ext cx="2159916" cy="3705620"/>
            <a:chOff x="0" y="0"/>
            <a:chExt cx="2879888" cy="4940827"/>
          </a:xfrm>
        </p:grpSpPr>
        <p:sp>
          <p:nvSpPr>
            <p:cNvPr id="15" name="TextBox 15"/>
            <p:cNvSpPr txBox="1"/>
            <p:nvPr/>
          </p:nvSpPr>
          <p:spPr>
            <a:xfrm>
              <a:off x="44851" y="3358559"/>
              <a:ext cx="2790187" cy="1582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</a:pPr>
              <a:r>
                <a:rPr lang="en-US" sz="1109" spc="47">
                  <a:solidFill>
                    <a:srgbClr val="3D3923"/>
                  </a:solidFill>
                  <a:latin typeface="Now"/>
                </a:rPr>
                <a:t>¡Nuestro pecado no impide que Dios nos ame!</a:t>
              </a:r>
            </a:p>
            <a:p>
              <a:pPr algn="ctr">
                <a:lnSpc>
                  <a:spcPts val="1586"/>
                </a:lnSpc>
              </a:pPr>
              <a:r>
                <a:rPr lang="en-US" sz="1109" spc="47">
                  <a:solidFill>
                    <a:srgbClr val="3D3923"/>
                  </a:solidFill>
                  <a:latin typeface="Now"/>
                </a:rPr>
                <a:t>En la cruz, Jesús tomó el castigo por nuestros pecados</a:t>
              </a:r>
            </a:p>
            <a:p>
              <a:pPr algn="ctr">
                <a:lnSpc>
                  <a:spcPts val="1586"/>
                </a:lnSpc>
              </a:pPr>
              <a:r>
                <a:rPr lang="en-US" sz="1109" spc="47">
                  <a:solidFill>
                    <a:srgbClr val="3D3923"/>
                  </a:solidFill>
                  <a:latin typeface="Now Bold"/>
                </a:rPr>
                <a:t>Juan 3:16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0" y="0"/>
              <a:ext cx="2879888" cy="2879888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658145" y="342892"/>
              <a:ext cx="1563599" cy="2194105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14191472" y="5552680"/>
            <a:ext cx="2045218" cy="3705620"/>
            <a:chOff x="0" y="0"/>
            <a:chExt cx="2726958" cy="4940827"/>
          </a:xfrm>
        </p:grpSpPr>
        <p:sp>
          <p:nvSpPr>
            <p:cNvPr id="20" name="TextBox 20"/>
            <p:cNvSpPr txBox="1"/>
            <p:nvPr/>
          </p:nvSpPr>
          <p:spPr>
            <a:xfrm>
              <a:off x="122616" y="3178692"/>
              <a:ext cx="2481725" cy="1762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"/>
                </a:rPr>
                <a:t>DECISIÓN</a:t>
              </a:r>
            </a:p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"/>
                </a:rPr>
                <a:t> Nos ofrece una vida plena y eterna a través de Jesucristo. Cada persona tiene el desafío de tomar una decisión. </a:t>
              </a:r>
            </a:p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 Bold"/>
                </a:rPr>
                <a:t>Juan 1:12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0" y="0"/>
              <a:ext cx="2726958" cy="2726958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76641" y="332577"/>
              <a:ext cx="1373676" cy="206180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3556988" y="1422291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69626" y="962025"/>
            <a:ext cx="7014581" cy="1570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7"/>
              </a:lnSpc>
            </a:pPr>
            <a:r>
              <a:rPr lang="en-US" sz="2990" spc="604">
                <a:solidFill>
                  <a:srgbClr val="3D3923"/>
                </a:solidFill>
                <a:latin typeface="Now Bold"/>
              </a:rPr>
              <a:t>ESTOS CUATRO SÍMBOLOS REPRESENTAN EL MENSAJE CENTRAL DE LA BIBLIA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693086" y="5552680"/>
            <a:ext cx="2893680" cy="3275719"/>
            <a:chOff x="0" y="0"/>
            <a:chExt cx="3858240" cy="4367626"/>
          </a:xfrm>
        </p:grpSpPr>
        <p:sp>
          <p:nvSpPr>
            <p:cNvPr id="5" name="TextBox 5"/>
            <p:cNvSpPr txBox="1"/>
            <p:nvPr/>
          </p:nvSpPr>
          <p:spPr>
            <a:xfrm>
              <a:off x="0" y="3035101"/>
              <a:ext cx="3858240" cy="133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71"/>
                </a:lnSpc>
              </a:pPr>
              <a:r>
                <a:rPr lang="en-US" sz="1168" spc="50">
                  <a:solidFill>
                    <a:srgbClr val="3D3923"/>
                  </a:solidFill>
                  <a:latin typeface="Now"/>
                </a:rPr>
                <a:t>¡Dios te ama</a:t>
              </a:r>
            </a:p>
            <a:p>
              <a:pPr algn="ctr">
                <a:lnSpc>
                  <a:spcPts val="1671"/>
                </a:lnSpc>
              </a:pPr>
              <a:r>
                <a:rPr lang="en-US" sz="1168" spc="50">
                  <a:solidFill>
                    <a:srgbClr val="3D3923"/>
                  </a:solidFill>
                  <a:latin typeface="Now"/>
                </a:rPr>
                <a:t>totalmente!</a:t>
              </a:r>
            </a:p>
            <a:p>
              <a:pPr algn="ctr">
                <a:lnSpc>
                  <a:spcPts val="1671"/>
                </a:lnSpc>
              </a:pPr>
              <a:r>
                <a:rPr lang="en-US" sz="1168" spc="50">
                  <a:solidFill>
                    <a:srgbClr val="3D3923"/>
                  </a:solidFill>
                  <a:latin typeface="Now"/>
                </a:rPr>
                <a:t> Su amor es ilimitado</a:t>
              </a:r>
            </a:p>
            <a:p>
              <a:pPr algn="ctr">
                <a:lnSpc>
                  <a:spcPts val="1671"/>
                </a:lnSpc>
              </a:pPr>
              <a:r>
                <a:rPr lang="en-US" sz="1168" spc="50">
                  <a:solidFill>
                    <a:srgbClr val="3D3923"/>
                  </a:solidFill>
                  <a:latin typeface="Now"/>
                </a:rPr>
                <a:t>e incondicional. </a:t>
              </a:r>
            </a:p>
            <a:p>
              <a:pPr algn="ctr">
                <a:lnSpc>
                  <a:spcPts val="1671"/>
                </a:lnSpc>
              </a:pPr>
              <a:r>
                <a:rPr lang="en-US" sz="1168" spc="50">
                  <a:solidFill>
                    <a:srgbClr val="3D3923"/>
                  </a:solidFill>
                  <a:latin typeface="Now Bold"/>
                </a:rPr>
                <a:t>Génesis 1:31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528548" y="0"/>
              <a:ext cx="2801144" cy="280114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60981" y="747654"/>
              <a:ext cx="1536278" cy="1305837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6669443" y="1422291"/>
            <a:ext cx="5061482" cy="8229600"/>
            <a:chOff x="0" y="0"/>
            <a:chExt cx="6748643" cy="10972800"/>
          </a:xfrm>
        </p:grpSpPr>
        <p:sp>
          <p:nvSpPr>
            <p:cNvPr id="10" name="TextBox 10"/>
            <p:cNvSpPr txBox="1"/>
            <p:nvPr/>
          </p:nvSpPr>
          <p:spPr>
            <a:xfrm>
              <a:off x="490137" y="7870632"/>
              <a:ext cx="5768369" cy="3102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17"/>
                </a:lnSpc>
              </a:pPr>
              <a:r>
                <a:rPr lang="en-US" sz="2599" spc="111">
                  <a:solidFill>
                    <a:srgbClr val="3D3923"/>
                  </a:solidFill>
                  <a:latin typeface="Now"/>
                </a:rPr>
                <a:t>Hacer las cosas a nuestra manera</a:t>
              </a:r>
            </a:p>
            <a:p>
              <a:pPr algn="ctr">
                <a:lnSpc>
                  <a:spcPts val="3717"/>
                </a:lnSpc>
              </a:pPr>
              <a:r>
                <a:rPr lang="en-US" sz="2599" spc="111">
                  <a:solidFill>
                    <a:srgbClr val="3D3923"/>
                  </a:solidFill>
                  <a:latin typeface="Now"/>
                </a:rPr>
                <a:t>es lo que la Biblia llama</a:t>
              </a:r>
            </a:p>
            <a:p>
              <a:pPr algn="ctr">
                <a:lnSpc>
                  <a:spcPts val="3717"/>
                </a:lnSpc>
              </a:pPr>
              <a:r>
                <a:rPr lang="en-US" sz="2599" spc="111">
                  <a:solidFill>
                    <a:srgbClr val="3D3923"/>
                  </a:solidFill>
                  <a:latin typeface="Now"/>
                </a:rPr>
                <a:t>pecado</a:t>
              </a:r>
            </a:p>
            <a:p>
              <a:pPr algn="ctr">
                <a:lnSpc>
                  <a:spcPts val="3717"/>
                </a:lnSpc>
              </a:pPr>
              <a:r>
                <a:rPr lang="en-US" sz="2599" spc="111">
                  <a:solidFill>
                    <a:srgbClr val="3D3923"/>
                  </a:solidFill>
                  <a:latin typeface="Now Bold"/>
                </a:rPr>
                <a:t>Romanos 3:23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6748643" cy="6748643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23686" y="1641453"/>
              <a:ext cx="3701272" cy="3465737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1883325" y="5552680"/>
            <a:ext cx="2159916" cy="3705620"/>
            <a:chOff x="0" y="0"/>
            <a:chExt cx="2879888" cy="4940827"/>
          </a:xfrm>
        </p:grpSpPr>
        <p:sp>
          <p:nvSpPr>
            <p:cNvPr id="15" name="TextBox 15"/>
            <p:cNvSpPr txBox="1"/>
            <p:nvPr/>
          </p:nvSpPr>
          <p:spPr>
            <a:xfrm>
              <a:off x="44851" y="3358559"/>
              <a:ext cx="2790187" cy="1582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</a:pPr>
              <a:r>
                <a:rPr lang="en-US" sz="1109" spc="47">
                  <a:solidFill>
                    <a:srgbClr val="3D3923"/>
                  </a:solidFill>
                  <a:latin typeface="Now"/>
                </a:rPr>
                <a:t>¡Nuestro pecado no impide que Dios nos ame!</a:t>
              </a:r>
            </a:p>
            <a:p>
              <a:pPr algn="ctr">
                <a:lnSpc>
                  <a:spcPts val="1586"/>
                </a:lnSpc>
              </a:pPr>
              <a:r>
                <a:rPr lang="en-US" sz="1109" spc="47">
                  <a:solidFill>
                    <a:srgbClr val="3D3923"/>
                  </a:solidFill>
                  <a:latin typeface="Now"/>
                </a:rPr>
                <a:t>En la cruz, Jesús tomó el castigo por nuestros pecados</a:t>
              </a:r>
            </a:p>
            <a:p>
              <a:pPr algn="ctr">
                <a:lnSpc>
                  <a:spcPts val="1586"/>
                </a:lnSpc>
              </a:pPr>
              <a:r>
                <a:rPr lang="en-US" sz="1109" spc="47">
                  <a:solidFill>
                    <a:srgbClr val="3D3923"/>
                  </a:solidFill>
                  <a:latin typeface="Now Bold"/>
                </a:rPr>
                <a:t>Juan 3:16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0" y="0"/>
              <a:ext cx="2879888" cy="2879888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658145" y="342892"/>
              <a:ext cx="1563599" cy="2194105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14191472" y="5552680"/>
            <a:ext cx="2045218" cy="3705620"/>
            <a:chOff x="0" y="0"/>
            <a:chExt cx="2726958" cy="4940827"/>
          </a:xfrm>
        </p:grpSpPr>
        <p:sp>
          <p:nvSpPr>
            <p:cNvPr id="20" name="TextBox 20"/>
            <p:cNvSpPr txBox="1"/>
            <p:nvPr/>
          </p:nvSpPr>
          <p:spPr>
            <a:xfrm>
              <a:off x="122616" y="3178692"/>
              <a:ext cx="2481725" cy="1762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"/>
                </a:rPr>
                <a:t>DECISIÓN</a:t>
              </a:r>
            </a:p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"/>
                </a:rPr>
                <a:t> Nos ofrece una vida plena y eterna a través de Jesucristo. Cada persona tiene el desafío de tomar una decisión. </a:t>
              </a:r>
            </a:p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 Bold"/>
                </a:rPr>
                <a:t>Juan 1:12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0" y="0"/>
              <a:ext cx="2726958" cy="2726958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76641" y="332577"/>
              <a:ext cx="1373676" cy="206180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3556988" y="1422291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73768" y="603784"/>
            <a:ext cx="7014581" cy="1570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7"/>
              </a:lnSpc>
            </a:pPr>
            <a:r>
              <a:rPr lang="en-US" sz="2990" spc="604">
                <a:solidFill>
                  <a:srgbClr val="3D3923"/>
                </a:solidFill>
                <a:latin typeface="Now Bold"/>
              </a:rPr>
              <a:t>ESTOS CUATRO SÍMBOLOS REPRESENTAN EL MENSAJE CENTRAL DE LA BIBLIA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4191472" y="5552680"/>
            <a:ext cx="2045218" cy="3705620"/>
            <a:chOff x="0" y="0"/>
            <a:chExt cx="2726958" cy="4940827"/>
          </a:xfrm>
        </p:grpSpPr>
        <p:sp>
          <p:nvSpPr>
            <p:cNvPr id="20" name="TextBox 20"/>
            <p:cNvSpPr txBox="1"/>
            <p:nvPr/>
          </p:nvSpPr>
          <p:spPr>
            <a:xfrm>
              <a:off x="122616" y="3178692"/>
              <a:ext cx="2481725" cy="1762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"/>
                </a:rPr>
                <a:t>DECISIÓN</a:t>
              </a:r>
            </a:p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"/>
                </a:rPr>
                <a:t> Nos ofrece una vida plena y eterna a través de Jesucristo. Cada persona tiene el desafío de tomar una decisión. </a:t>
              </a:r>
            </a:p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 Bold"/>
                </a:rPr>
                <a:t>Juan 1:12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0" y="0"/>
              <a:ext cx="2726958" cy="2726958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76641" y="332577"/>
              <a:ext cx="1373676" cy="2061803"/>
            </a:xfrm>
            <a:prstGeom prst="rect">
              <a:avLst/>
            </a:prstGeom>
          </p:spPr>
        </p:pic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FE4BED1-F54F-6370-7042-3519EE6DDBF7}"/>
              </a:ext>
            </a:extLst>
          </p:cNvPr>
          <p:cNvGrpSpPr/>
          <p:nvPr/>
        </p:nvGrpSpPr>
        <p:grpSpPr>
          <a:xfrm>
            <a:off x="1574775" y="5537091"/>
            <a:ext cx="2912426" cy="3296940"/>
            <a:chOff x="0" y="0"/>
            <a:chExt cx="3883235" cy="4395921"/>
          </a:xfrm>
        </p:grpSpPr>
        <p:sp>
          <p:nvSpPr>
            <p:cNvPr id="39" name="TextBox 5">
              <a:extLst>
                <a:ext uri="{FF2B5EF4-FFF2-40B4-BE49-F238E27FC236}">
                  <a16:creationId xmlns:a16="http://schemas.microsoft.com/office/drawing/2014/main" id="{7E22D25A-F66F-FFD6-E764-62A896094DC6}"/>
                </a:ext>
              </a:extLst>
            </p:cNvPr>
            <p:cNvSpPr txBox="1"/>
            <p:nvPr/>
          </p:nvSpPr>
          <p:spPr>
            <a:xfrm>
              <a:off x="0" y="3054949"/>
              <a:ext cx="3883235" cy="1340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2"/>
                </a:lnSpc>
              </a:pPr>
              <a:r>
                <a:rPr lang="en-US" sz="1176" spc="50">
                  <a:solidFill>
                    <a:srgbClr val="3D3923"/>
                  </a:solidFill>
                  <a:latin typeface="Now"/>
                </a:rPr>
                <a:t>¡Dios te ama</a:t>
              </a:r>
            </a:p>
            <a:p>
              <a:pPr algn="ctr">
                <a:lnSpc>
                  <a:spcPts val="1682"/>
                </a:lnSpc>
              </a:pPr>
              <a:r>
                <a:rPr lang="en-US" sz="1176" spc="50">
                  <a:solidFill>
                    <a:srgbClr val="3D3923"/>
                  </a:solidFill>
                  <a:latin typeface="Now"/>
                </a:rPr>
                <a:t>totalmente!</a:t>
              </a:r>
            </a:p>
            <a:p>
              <a:pPr algn="ctr">
                <a:lnSpc>
                  <a:spcPts val="1682"/>
                </a:lnSpc>
              </a:pPr>
              <a:r>
                <a:rPr lang="en-US" sz="1176" spc="50">
                  <a:solidFill>
                    <a:srgbClr val="3D3923"/>
                  </a:solidFill>
                  <a:latin typeface="Now"/>
                </a:rPr>
                <a:t> Su amor es ilimitado</a:t>
              </a:r>
            </a:p>
            <a:p>
              <a:pPr algn="ctr">
                <a:lnSpc>
                  <a:spcPts val="1682"/>
                </a:lnSpc>
              </a:pPr>
              <a:r>
                <a:rPr lang="en-US" sz="1176" spc="50">
                  <a:solidFill>
                    <a:srgbClr val="3D3923"/>
                  </a:solidFill>
                  <a:latin typeface="Now"/>
                </a:rPr>
                <a:t>e incondicional. </a:t>
              </a:r>
            </a:p>
            <a:p>
              <a:pPr algn="ctr">
                <a:lnSpc>
                  <a:spcPts val="1682"/>
                </a:lnSpc>
              </a:pPr>
              <a:r>
                <a:rPr lang="en-US" sz="1176" spc="50">
                  <a:solidFill>
                    <a:srgbClr val="3D3923"/>
                  </a:solidFill>
                  <a:latin typeface="Now Bold"/>
                </a:rPr>
                <a:t>Génesis 1:31</a:t>
              </a:r>
            </a:p>
          </p:txBody>
        </p:sp>
        <p:grpSp>
          <p:nvGrpSpPr>
            <p:cNvPr id="40" name="Group 6">
              <a:extLst>
                <a:ext uri="{FF2B5EF4-FFF2-40B4-BE49-F238E27FC236}">
                  <a16:creationId xmlns:a16="http://schemas.microsoft.com/office/drawing/2014/main" id="{CDE737EA-4A92-C80D-A268-270246681DEE}"/>
                </a:ext>
              </a:extLst>
            </p:cNvPr>
            <p:cNvGrpSpPr/>
            <p:nvPr/>
          </p:nvGrpSpPr>
          <p:grpSpPr>
            <a:xfrm>
              <a:off x="531972" y="0"/>
              <a:ext cx="2819291" cy="2819291"/>
              <a:chOff x="0" y="0"/>
              <a:chExt cx="6350000" cy="6350000"/>
            </a:xfrm>
          </p:grpSpPr>
          <p:sp>
            <p:nvSpPr>
              <p:cNvPr id="42" name="Freeform 7">
                <a:extLst>
                  <a:ext uri="{FF2B5EF4-FFF2-40B4-BE49-F238E27FC236}">
                    <a16:creationId xmlns:a16="http://schemas.microsoft.com/office/drawing/2014/main" id="{E2732B38-3F34-E5F5-DFFF-2087F7117D96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41" name="Picture 8">
              <a:extLst>
                <a:ext uri="{FF2B5EF4-FFF2-40B4-BE49-F238E27FC236}">
                  <a16:creationId xmlns:a16="http://schemas.microsoft.com/office/drawing/2014/main" id="{11561C21-7D62-6622-F80C-3310C473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168502" y="752497"/>
              <a:ext cx="1546231" cy="1314296"/>
            </a:xfrm>
            <a:prstGeom prst="rect">
              <a:avLst/>
            </a:prstGeom>
          </p:spPr>
        </p:pic>
      </p:grpSp>
      <p:grpSp>
        <p:nvGrpSpPr>
          <p:cNvPr id="43" name="Group 9">
            <a:extLst>
              <a:ext uri="{FF2B5EF4-FFF2-40B4-BE49-F238E27FC236}">
                <a16:creationId xmlns:a16="http://schemas.microsoft.com/office/drawing/2014/main" id="{25A35E8B-E582-C424-37C5-DC207389554F}"/>
              </a:ext>
            </a:extLst>
          </p:cNvPr>
          <p:cNvGrpSpPr/>
          <p:nvPr/>
        </p:nvGrpSpPr>
        <p:grpSpPr>
          <a:xfrm>
            <a:off x="4764792" y="5552680"/>
            <a:ext cx="2118639" cy="3444752"/>
            <a:chOff x="0" y="0"/>
            <a:chExt cx="2824852" cy="4593002"/>
          </a:xfrm>
        </p:grpSpPr>
        <p:sp>
          <p:nvSpPr>
            <p:cNvPr id="44" name="TextBox 10">
              <a:extLst>
                <a:ext uri="{FF2B5EF4-FFF2-40B4-BE49-F238E27FC236}">
                  <a16:creationId xmlns:a16="http://schemas.microsoft.com/office/drawing/2014/main" id="{841D7A2F-D77F-29A6-51F8-3E6F2DE13755}"/>
                </a:ext>
              </a:extLst>
            </p:cNvPr>
            <p:cNvSpPr txBox="1"/>
            <p:nvPr/>
          </p:nvSpPr>
          <p:spPr>
            <a:xfrm>
              <a:off x="205162" y="3293828"/>
              <a:ext cx="2414528" cy="1299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56"/>
                </a:lnSpc>
              </a:pPr>
              <a:r>
                <a:rPr lang="en-US" sz="1088" spc="46">
                  <a:solidFill>
                    <a:srgbClr val="3D3923"/>
                  </a:solidFill>
                  <a:latin typeface="Now"/>
                </a:rPr>
                <a:t>Hacer las cosas a nuestra manera</a:t>
              </a:r>
            </a:p>
            <a:p>
              <a:pPr algn="ctr">
                <a:lnSpc>
                  <a:spcPts val="1556"/>
                </a:lnSpc>
              </a:pPr>
              <a:r>
                <a:rPr lang="en-US" sz="1088" spc="46">
                  <a:solidFill>
                    <a:srgbClr val="3D3923"/>
                  </a:solidFill>
                  <a:latin typeface="Now"/>
                </a:rPr>
                <a:t>es lo que la Biblia llama</a:t>
              </a:r>
            </a:p>
            <a:p>
              <a:pPr algn="ctr">
                <a:lnSpc>
                  <a:spcPts val="1556"/>
                </a:lnSpc>
              </a:pPr>
              <a:r>
                <a:rPr lang="en-US" sz="1088" spc="46">
                  <a:solidFill>
                    <a:srgbClr val="3D3923"/>
                  </a:solidFill>
                  <a:latin typeface="Now"/>
                </a:rPr>
                <a:t>pecado</a:t>
              </a:r>
            </a:p>
            <a:p>
              <a:pPr algn="ctr">
                <a:lnSpc>
                  <a:spcPts val="1556"/>
                </a:lnSpc>
              </a:pPr>
              <a:r>
                <a:rPr lang="en-US" sz="1088" spc="46">
                  <a:solidFill>
                    <a:srgbClr val="3D3923"/>
                  </a:solidFill>
                  <a:latin typeface="Now Bold"/>
                </a:rPr>
                <a:t>Romanos 3:23</a:t>
              </a:r>
            </a:p>
          </p:txBody>
        </p:sp>
        <p:grpSp>
          <p:nvGrpSpPr>
            <p:cNvPr id="45" name="Group 11">
              <a:extLst>
                <a:ext uri="{FF2B5EF4-FFF2-40B4-BE49-F238E27FC236}">
                  <a16:creationId xmlns:a16="http://schemas.microsoft.com/office/drawing/2014/main" id="{C2397B98-4C7C-0656-1C8D-6762B24CD313}"/>
                </a:ext>
              </a:extLst>
            </p:cNvPr>
            <p:cNvGrpSpPr/>
            <p:nvPr/>
          </p:nvGrpSpPr>
          <p:grpSpPr>
            <a:xfrm>
              <a:off x="0" y="0"/>
              <a:ext cx="2824852" cy="2824852"/>
              <a:chOff x="0" y="0"/>
              <a:chExt cx="6350000" cy="6350000"/>
            </a:xfrm>
          </p:grpSpPr>
          <p:sp>
            <p:nvSpPr>
              <p:cNvPr id="47" name="Freeform 12">
                <a:extLst>
                  <a:ext uri="{FF2B5EF4-FFF2-40B4-BE49-F238E27FC236}">
                    <a16:creationId xmlns:a16="http://schemas.microsoft.com/office/drawing/2014/main" id="{E53724A9-842F-1EC9-FC29-CBB85A613913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46" name="Picture 13">
              <a:extLst>
                <a:ext uri="{FF2B5EF4-FFF2-40B4-BE49-F238E27FC236}">
                  <a16:creationId xmlns:a16="http://schemas.microsoft.com/office/drawing/2014/main" id="{8439A4B3-3DE2-9DA5-B1D2-4EDF7DFF2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37785" y="687081"/>
              <a:ext cx="1549281" cy="1450690"/>
            </a:xfrm>
            <a:prstGeom prst="rect">
              <a:avLst/>
            </a:prstGeom>
          </p:spPr>
        </p:pic>
      </p:grpSp>
      <p:grpSp>
        <p:nvGrpSpPr>
          <p:cNvPr id="48" name="Group 14">
            <a:extLst>
              <a:ext uri="{FF2B5EF4-FFF2-40B4-BE49-F238E27FC236}">
                <a16:creationId xmlns:a16="http://schemas.microsoft.com/office/drawing/2014/main" id="{D42E1947-78B3-D0BA-D128-94D06341DB42}"/>
              </a:ext>
            </a:extLst>
          </p:cNvPr>
          <p:cNvGrpSpPr/>
          <p:nvPr/>
        </p:nvGrpSpPr>
        <p:grpSpPr>
          <a:xfrm>
            <a:off x="7381622" y="1358831"/>
            <a:ext cx="6461099" cy="8356520"/>
            <a:chOff x="-579584" y="0"/>
            <a:chExt cx="4069221" cy="5262964"/>
          </a:xfrm>
        </p:grpSpPr>
        <p:sp>
          <p:nvSpPr>
            <p:cNvPr id="49" name="TextBox 15">
              <a:extLst>
                <a:ext uri="{FF2B5EF4-FFF2-40B4-BE49-F238E27FC236}">
                  <a16:creationId xmlns:a16="http://schemas.microsoft.com/office/drawing/2014/main" id="{23E1EE74-3B5A-0321-C5A4-F9408C421814}"/>
                </a:ext>
              </a:extLst>
            </p:cNvPr>
            <p:cNvSpPr txBox="1"/>
            <p:nvPr/>
          </p:nvSpPr>
          <p:spPr>
            <a:xfrm>
              <a:off x="-579584" y="3117169"/>
              <a:ext cx="4069221" cy="21457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690" spc="47" dirty="0">
                  <a:solidFill>
                    <a:srgbClr val="3D3923"/>
                  </a:solidFill>
                  <a:latin typeface="Now"/>
                </a:rPr>
                <a:t>¡</a:t>
              </a:r>
              <a:r>
                <a:rPr lang="en-US" sz="3690" spc="47" dirty="0" err="1">
                  <a:solidFill>
                    <a:srgbClr val="3D3923"/>
                  </a:solidFill>
                  <a:latin typeface="Now"/>
                </a:rPr>
                <a:t>Nuestro</a:t>
              </a:r>
              <a:r>
                <a:rPr lang="en-US" sz="3690" spc="47" dirty="0">
                  <a:solidFill>
                    <a:srgbClr val="3D3923"/>
                  </a:solidFill>
                  <a:latin typeface="Now"/>
                </a:rPr>
                <a:t> </a:t>
              </a:r>
              <a:r>
                <a:rPr lang="en-US" sz="3690" spc="47" dirty="0" err="1">
                  <a:solidFill>
                    <a:srgbClr val="3D3923"/>
                  </a:solidFill>
                  <a:latin typeface="Now"/>
                </a:rPr>
                <a:t>pecado</a:t>
              </a:r>
              <a:r>
                <a:rPr lang="en-US" sz="3690" spc="47" dirty="0">
                  <a:solidFill>
                    <a:srgbClr val="3D3923"/>
                  </a:solidFill>
                  <a:latin typeface="Now"/>
                </a:rPr>
                <a:t> no </a:t>
              </a:r>
              <a:r>
                <a:rPr lang="en-US" sz="3690" spc="47" dirty="0" err="1">
                  <a:solidFill>
                    <a:srgbClr val="3D3923"/>
                  </a:solidFill>
                  <a:latin typeface="Now"/>
                </a:rPr>
                <a:t>impide</a:t>
              </a:r>
              <a:r>
                <a:rPr lang="en-US" sz="3690" spc="47" dirty="0">
                  <a:solidFill>
                    <a:srgbClr val="3D3923"/>
                  </a:solidFill>
                  <a:latin typeface="Now"/>
                </a:rPr>
                <a:t> que Dios </a:t>
              </a:r>
              <a:r>
                <a:rPr lang="en-US" sz="3690" spc="47" dirty="0" err="1">
                  <a:solidFill>
                    <a:srgbClr val="3D3923"/>
                  </a:solidFill>
                  <a:latin typeface="Now"/>
                </a:rPr>
                <a:t>nos</a:t>
              </a:r>
              <a:r>
                <a:rPr lang="en-US" sz="3690" spc="47" dirty="0">
                  <a:solidFill>
                    <a:srgbClr val="3D3923"/>
                  </a:solidFill>
                  <a:latin typeface="Now"/>
                </a:rPr>
                <a:t> </a:t>
              </a:r>
              <a:r>
                <a:rPr lang="en-US" sz="3690" spc="47" dirty="0" err="1">
                  <a:solidFill>
                    <a:srgbClr val="3D3923"/>
                  </a:solidFill>
                  <a:latin typeface="Now"/>
                </a:rPr>
                <a:t>ame</a:t>
              </a:r>
              <a:r>
                <a:rPr lang="en-US" sz="3690" spc="47" dirty="0">
                  <a:solidFill>
                    <a:srgbClr val="3D3923"/>
                  </a:solidFill>
                  <a:latin typeface="Now"/>
                </a:rPr>
                <a:t>!</a:t>
              </a:r>
            </a:p>
            <a:p>
              <a:pPr algn="ctr"/>
              <a:r>
                <a:rPr lang="en-US" sz="3690" spc="47" dirty="0" err="1">
                  <a:solidFill>
                    <a:srgbClr val="3D3923"/>
                  </a:solidFill>
                  <a:latin typeface="Now"/>
                </a:rPr>
                <a:t>En</a:t>
              </a:r>
              <a:r>
                <a:rPr lang="en-US" sz="3690" spc="47" dirty="0">
                  <a:solidFill>
                    <a:srgbClr val="3D3923"/>
                  </a:solidFill>
                  <a:latin typeface="Now"/>
                </a:rPr>
                <a:t> la </a:t>
              </a:r>
              <a:r>
                <a:rPr lang="en-US" sz="3690" spc="47" dirty="0" err="1">
                  <a:solidFill>
                    <a:srgbClr val="3D3923"/>
                  </a:solidFill>
                  <a:latin typeface="Now"/>
                </a:rPr>
                <a:t>cruz</a:t>
              </a:r>
              <a:r>
                <a:rPr lang="en-US" sz="3690" spc="47" dirty="0">
                  <a:solidFill>
                    <a:srgbClr val="3D3923"/>
                  </a:solidFill>
                  <a:latin typeface="Now"/>
                </a:rPr>
                <a:t>, Jesús </a:t>
              </a:r>
              <a:r>
                <a:rPr lang="en-US" sz="3690" spc="47" dirty="0" err="1">
                  <a:solidFill>
                    <a:srgbClr val="3D3923"/>
                  </a:solidFill>
                  <a:latin typeface="Now"/>
                </a:rPr>
                <a:t>tomó</a:t>
              </a:r>
              <a:r>
                <a:rPr lang="en-US" sz="3690" spc="47" dirty="0">
                  <a:solidFill>
                    <a:srgbClr val="3D3923"/>
                  </a:solidFill>
                  <a:latin typeface="Now"/>
                </a:rPr>
                <a:t> </a:t>
              </a:r>
              <a:r>
                <a:rPr lang="en-US" sz="3690" spc="47" dirty="0" err="1">
                  <a:solidFill>
                    <a:srgbClr val="3D3923"/>
                  </a:solidFill>
                  <a:latin typeface="Now"/>
                </a:rPr>
                <a:t>el</a:t>
              </a:r>
              <a:r>
                <a:rPr lang="en-US" sz="3690" spc="47" dirty="0">
                  <a:solidFill>
                    <a:srgbClr val="3D3923"/>
                  </a:solidFill>
                  <a:latin typeface="Now"/>
                </a:rPr>
                <a:t> </a:t>
              </a:r>
              <a:r>
                <a:rPr lang="en-US" sz="3690" spc="47" dirty="0" err="1">
                  <a:solidFill>
                    <a:srgbClr val="3D3923"/>
                  </a:solidFill>
                  <a:latin typeface="Now"/>
                </a:rPr>
                <a:t>castigo</a:t>
              </a:r>
              <a:r>
                <a:rPr lang="en-US" sz="3690" spc="47" dirty="0">
                  <a:solidFill>
                    <a:srgbClr val="3D3923"/>
                  </a:solidFill>
                  <a:latin typeface="Now"/>
                </a:rPr>
                <a:t> </a:t>
              </a:r>
              <a:r>
                <a:rPr lang="en-US" sz="3690" spc="47" dirty="0" err="1">
                  <a:solidFill>
                    <a:srgbClr val="3D3923"/>
                  </a:solidFill>
                  <a:latin typeface="Now"/>
                </a:rPr>
                <a:t>por</a:t>
              </a:r>
              <a:r>
                <a:rPr lang="en-US" sz="3690" spc="47" dirty="0">
                  <a:solidFill>
                    <a:srgbClr val="3D3923"/>
                  </a:solidFill>
                  <a:latin typeface="Now"/>
                </a:rPr>
                <a:t> </a:t>
              </a:r>
              <a:r>
                <a:rPr lang="en-US" sz="3690" spc="47" dirty="0" err="1">
                  <a:solidFill>
                    <a:srgbClr val="3D3923"/>
                  </a:solidFill>
                  <a:latin typeface="Now"/>
                </a:rPr>
                <a:t>nuestros</a:t>
              </a:r>
              <a:r>
                <a:rPr lang="en-US" sz="3690" spc="47" dirty="0">
                  <a:solidFill>
                    <a:srgbClr val="3D3923"/>
                  </a:solidFill>
                  <a:latin typeface="Now"/>
                </a:rPr>
                <a:t> </a:t>
              </a:r>
              <a:r>
                <a:rPr lang="en-US" sz="3690" spc="47" dirty="0" err="1">
                  <a:solidFill>
                    <a:srgbClr val="3D3923"/>
                  </a:solidFill>
                  <a:latin typeface="Now"/>
                </a:rPr>
                <a:t>pecados</a:t>
              </a:r>
              <a:endParaRPr lang="en-US" sz="3690" spc="47" dirty="0">
                <a:solidFill>
                  <a:srgbClr val="3D3923"/>
                </a:solidFill>
                <a:latin typeface="Now"/>
              </a:endParaRPr>
            </a:p>
            <a:p>
              <a:pPr algn="ctr"/>
              <a:r>
                <a:rPr lang="en-US" sz="3690" spc="47" dirty="0">
                  <a:solidFill>
                    <a:srgbClr val="3D3923"/>
                  </a:solidFill>
                  <a:latin typeface="Now Bold"/>
                </a:rPr>
                <a:t>Juan 3:16</a:t>
              </a:r>
            </a:p>
          </p:txBody>
        </p:sp>
        <p:grpSp>
          <p:nvGrpSpPr>
            <p:cNvPr id="50" name="Group 16">
              <a:extLst>
                <a:ext uri="{FF2B5EF4-FFF2-40B4-BE49-F238E27FC236}">
                  <a16:creationId xmlns:a16="http://schemas.microsoft.com/office/drawing/2014/main" id="{4419DEF0-A782-3237-9E20-6BC517D9ADE9}"/>
                </a:ext>
              </a:extLst>
            </p:cNvPr>
            <p:cNvGrpSpPr/>
            <p:nvPr/>
          </p:nvGrpSpPr>
          <p:grpSpPr>
            <a:xfrm>
              <a:off x="6426" y="0"/>
              <a:ext cx="2867037" cy="2879888"/>
              <a:chOff x="14168" y="1"/>
              <a:chExt cx="6321665" cy="6350000"/>
            </a:xfrm>
          </p:grpSpPr>
          <p:sp>
            <p:nvSpPr>
              <p:cNvPr id="52" name="Freeform 17">
                <a:extLst>
                  <a:ext uri="{FF2B5EF4-FFF2-40B4-BE49-F238E27FC236}">
                    <a16:creationId xmlns:a16="http://schemas.microsoft.com/office/drawing/2014/main" id="{AF4D3763-A5D5-328D-D847-0AAFAC877B2B}"/>
                  </a:ext>
                </a:extLst>
              </p:cNvPr>
              <p:cNvSpPr/>
              <p:nvPr/>
            </p:nvSpPr>
            <p:spPr>
              <a:xfrm>
                <a:off x="14168" y="1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51" name="Picture 18">
              <a:extLst>
                <a:ext uri="{FF2B5EF4-FFF2-40B4-BE49-F238E27FC236}">
                  <a16:creationId xmlns:a16="http://schemas.microsoft.com/office/drawing/2014/main" id="{0CDC5A5B-D424-97E5-71A4-9F1B157D9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658145" y="342892"/>
              <a:ext cx="1563599" cy="219410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4699015" y="1422291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962025"/>
            <a:ext cx="7014581" cy="1570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7"/>
              </a:lnSpc>
            </a:pPr>
            <a:r>
              <a:rPr lang="en-US" sz="2990" spc="604">
                <a:solidFill>
                  <a:srgbClr val="3D3923"/>
                </a:solidFill>
                <a:latin typeface="Now Bold"/>
              </a:rPr>
              <a:t>ESTOS CUATRO SÍMBOLOS REPRESENTAN EL MENSAJE CENTRAL DE LA BIBLIA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199414" y="5537091"/>
            <a:ext cx="2912426" cy="3296940"/>
            <a:chOff x="0" y="0"/>
            <a:chExt cx="3883235" cy="4395921"/>
          </a:xfrm>
        </p:grpSpPr>
        <p:sp>
          <p:nvSpPr>
            <p:cNvPr id="5" name="TextBox 5"/>
            <p:cNvSpPr txBox="1"/>
            <p:nvPr/>
          </p:nvSpPr>
          <p:spPr>
            <a:xfrm>
              <a:off x="0" y="3054949"/>
              <a:ext cx="3883235" cy="1340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2"/>
                </a:lnSpc>
              </a:pPr>
              <a:r>
                <a:rPr lang="en-US" sz="1176" spc="50">
                  <a:solidFill>
                    <a:srgbClr val="3D3923"/>
                  </a:solidFill>
                  <a:latin typeface="Now"/>
                </a:rPr>
                <a:t>¡Dios te ama</a:t>
              </a:r>
            </a:p>
            <a:p>
              <a:pPr algn="ctr">
                <a:lnSpc>
                  <a:spcPts val="1682"/>
                </a:lnSpc>
              </a:pPr>
              <a:r>
                <a:rPr lang="en-US" sz="1176" spc="50">
                  <a:solidFill>
                    <a:srgbClr val="3D3923"/>
                  </a:solidFill>
                  <a:latin typeface="Now"/>
                </a:rPr>
                <a:t>totalmente!</a:t>
              </a:r>
            </a:p>
            <a:p>
              <a:pPr algn="ctr">
                <a:lnSpc>
                  <a:spcPts val="1682"/>
                </a:lnSpc>
              </a:pPr>
              <a:r>
                <a:rPr lang="en-US" sz="1176" spc="50">
                  <a:solidFill>
                    <a:srgbClr val="3D3923"/>
                  </a:solidFill>
                  <a:latin typeface="Now"/>
                </a:rPr>
                <a:t> Su amor es ilimitado</a:t>
              </a:r>
            </a:p>
            <a:p>
              <a:pPr algn="ctr">
                <a:lnSpc>
                  <a:spcPts val="1682"/>
                </a:lnSpc>
              </a:pPr>
              <a:r>
                <a:rPr lang="en-US" sz="1176" spc="50">
                  <a:solidFill>
                    <a:srgbClr val="3D3923"/>
                  </a:solidFill>
                  <a:latin typeface="Now"/>
                </a:rPr>
                <a:t>e incondicional. </a:t>
              </a:r>
            </a:p>
            <a:p>
              <a:pPr algn="ctr">
                <a:lnSpc>
                  <a:spcPts val="1682"/>
                </a:lnSpc>
              </a:pPr>
              <a:r>
                <a:rPr lang="en-US" sz="1176" spc="50">
                  <a:solidFill>
                    <a:srgbClr val="3D3923"/>
                  </a:solidFill>
                  <a:latin typeface="Now Bold"/>
                </a:rPr>
                <a:t>Génesis 1:31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531972" y="0"/>
              <a:ext cx="2819291" cy="2819291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68502" y="752497"/>
              <a:ext cx="1546231" cy="1314296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6389431" y="5552680"/>
            <a:ext cx="2118639" cy="3444752"/>
            <a:chOff x="0" y="0"/>
            <a:chExt cx="2824852" cy="4593002"/>
          </a:xfrm>
        </p:grpSpPr>
        <p:sp>
          <p:nvSpPr>
            <p:cNvPr id="10" name="TextBox 10"/>
            <p:cNvSpPr txBox="1"/>
            <p:nvPr/>
          </p:nvSpPr>
          <p:spPr>
            <a:xfrm>
              <a:off x="205162" y="3293828"/>
              <a:ext cx="2414528" cy="1299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56"/>
                </a:lnSpc>
              </a:pPr>
              <a:r>
                <a:rPr lang="en-US" sz="1088" spc="46">
                  <a:solidFill>
                    <a:srgbClr val="3D3923"/>
                  </a:solidFill>
                  <a:latin typeface="Now"/>
                </a:rPr>
                <a:t>Hacer las cosas a nuestra manera</a:t>
              </a:r>
            </a:p>
            <a:p>
              <a:pPr algn="ctr">
                <a:lnSpc>
                  <a:spcPts val="1556"/>
                </a:lnSpc>
              </a:pPr>
              <a:r>
                <a:rPr lang="en-US" sz="1088" spc="46">
                  <a:solidFill>
                    <a:srgbClr val="3D3923"/>
                  </a:solidFill>
                  <a:latin typeface="Now"/>
                </a:rPr>
                <a:t>es lo que la Biblia llama</a:t>
              </a:r>
            </a:p>
            <a:p>
              <a:pPr algn="ctr">
                <a:lnSpc>
                  <a:spcPts val="1556"/>
                </a:lnSpc>
              </a:pPr>
              <a:r>
                <a:rPr lang="en-US" sz="1088" spc="46">
                  <a:solidFill>
                    <a:srgbClr val="3D3923"/>
                  </a:solidFill>
                  <a:latin typeface="Now"/>
                </a:rPr>
                <a:t>pecado</a:t>
              </a:r>
            </a:p>
            <a:p>
              <a:pPr algn="ctr">
                <a:lnSpc>
                  <a:spcPts val="1556"/>
                </a:lnSpc>
              </a:pPr>
              <a:r>
                <a:rPr lang="en-US" sz="1088" spc="46">
                  <a:solidFill>
                    <a:srgbClr val="3D3923"/>
                  </a:solidFill>
                  <a:latin typeface="Now Bold"/>
                </a:rPr>
                <a:t>Romanos 3:23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2824852" cy="2824852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7785" y="687081"/>
              <a:ext cx="1549281" cy="1450690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8936695" y="5537091"/>
            <a:ext cx="2183719" cy="3746458"/>
            <a:chOff x="0" y="0"/>
            <a:chExt cx="2911626" cy="4995277"/>
          </a:xfrm>
        </p:grpSpPr>
        <p:sp>
          <p:nvSpPr>
            <p:cNvPr id="15" name="TextBox 15"/>
            <p:cNvSpPr txBox="1"/>
            <p:nvPr/>
          </p:nvSpPr>
          <p:spPr>
            <a:xfrm>
              <a:off x="45345" y="3395886"/>
              <a:ext cx="2820936" cy="15993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4"/>
                </a:lnSpc>
              </a:pPr>
              <a:r>
                <a:rPr lang="en-US" sz="1121" spc="48">
                  <a:solidFill>
                    <a:srgbClr val="3D3923"/>
                  </a:solidFill>
                  <a:latin typeface="Now"/>
                </a:rPr>
                <a:t>¡Nuestro pecado no impide que Dios nos ame!</a:t>
              </a:r>
            </a:p>
            <a:p>
              <a:pPr algn="ctr">
                <a:lnSpc>
                  <a:spcPts val="1604"/>
                </a:lnSpc>
              </a:pPr>
              <a:r>
                <a:rPr lang="en-US" sz="1121" spc="48">
                  <a:solidFill>
                    <a:srgbClr val="3D3923"/>
                  </a:solidFill>
                  <a:latin typeface="Now"/>
                </a:rPr>
                <a:t>En la cruz, Jesús tomó el castigo por nuestros pecados</a:t>
              </a:r>
            </a:p>
            <a:p>
              <a:pPr algn="ctr">
                <a:lnSpc>
                  <a:spcPts val="1604"/>
                </a:lnSpc>
              </a:pPr>
              <a:r>
                <a:rPr lang="en-US" sz="1121" spc="48">
                  <a:solidFill>
                    <a:srgbClr val="3D3923"/>
                  </a:solidFill>
                  <a:latin typeface="Now Bold"/>
                </a:rPr>
                <a:t>Juan 3:16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0" y="0"/>
              <a:ext cx="2911626" cy="2911626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665398" y="346671"/>
              <a:ext cx="1580830" cy="2218285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11549039" y="1422291"/>
            <a:ext cx="4542108" cy="8229600"/>
            <a:chOff x="0" y="0"/>
            <a:chExt cx="6056145" cy="10972800"/>
          </a:xfrm>
        </p:grpSpPr>
        <p:sp>
          <p:nvSpPr>
            <p:cNvPr id="20" name="TextBox 20"/>
            <p:cNvSpPr txBox="1"/>
            <p:nvPr/>
          </p:nvSpPr>
          <p:spPr>
            <a:xfrm>
              <a:off x="272312" y="7056161"/>
              <a:ext cx="5511522" cy="39166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36"/>
                </a:lnSpc>
              </a:pPr>
              <a:r>
                <a:rPr lang="en-US" sz="2333" spc="100">
                  <a:solidFill>
                    <a:srgbClr val="3D3923"/>
                  </a:solidFill>
                  <a:latin typeface="Now"/>
                </a:rPr>
                <a:t>DECISIÓN</a:t>
              </a:r>
            </a:p>
            <a:p>
              <a:pPr algn="ctr">
                <a:lnSpc>
                  <a:spcPts val="3336"/>
                </a:lnSpc>
              </a:pPr>
              <a:r>
                <a:rPr lang="en-US" sz="2333" spc="100">
                  <a:solidFill>
                    <a:srgbClr val="3D3923"/>
                  </a:solidFill>
                  <a:latin typeface="Now"/>
                </a:rPr>
                <a:t> Nos ofrece una vida plena y eterna a través de Jesucristo. Cada persona tiene el desafío de tomar una decisión. </a:t>
              </a:r>
            </a:p>
            <a:p>
              <a:pPr algn="ctr">
                <a:lnSpc>
                  <a:spcPts val="3336"/>
                </a:lnSpc>
              </a:pPr>
              <a:r>
                <a:rPr lang="en-US" sz="2333" spc="100">
                  <a:solidFill>
                    <a:srgbClr val="3D3923"/>
                  </a:solidFill>
                  <a:latin typeface="Now Bold"/>
                </a:rPr>
                <a:t>Juan 1:12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0" y="0"/>
              <a:ext cx="6056145" cy="6056145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502713" y="738602"/>
              <a:ext cx="3050719" cy="457894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7400" r="13715"/>
          <a:stretch>
            <a:fillRect/>
          </a:stretch>
        </p:blipFill>
        <p:spPr>
          <a:xfrm>
            <a:off x="7289397" y="1184887"/>
            <a:ext cx="6269937" cy="91021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893689" flipH="1">
            <a:off x="12186515" y="2067028"/>
            <a:ext cx="1691773" cy="4779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4251">
            <a:off x="13322132" y="4940308"/>
            <a:ext cx="1691773" cy="477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725134" flipH="1">
            <a:off x="10352206" y="868473"/>
            <a:ext cx="1134348" cy="3204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099888">
            <a:off x="5917941" y="4904537"/>
            <a:ext cx="1691773" cy="4779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292421">
            <a:off x="7341822" y="1642510"/>
            <a:ext cx="1691773" cy="47792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 rot="-5400000">
            <a:off x="-3872087" y="4388877"/>
            <a:ext cx="10287000" cy="150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EL EVANGELIO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CON LAS MANOS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745827" y="4624096"/>
            <a:ext cx="1839869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099" spc="219">
                <a:solidFill>
                  <a:srgbClr val="000000"/>
                </a:solidFill>
                <a:latin typeface="Now Bold"/>
              </a:rPr>
              <a:t>FE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917536" y="2492586"/>
            <a:ext cx="2963333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3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CRISTO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531286" y="139554"/>
            <a:ext cx="1899407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DIOS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249597" y="5816057"/>
            <a:ext cx="2816238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GRACIA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293163" y="1353130"/>
            <a:ext cx="3470664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HOMBRE</a:t>
            </a:r>
          </a:p>
        </p:txBody>
      </p:sp>
      <p:grpSp>
        <p:nvGrpSpPr>
          <p:cNvPr id="18" name="Group 16">
            <a:extLst>
              <a:ext uri="{FF2B5EF4-FFF2-40B4-BE49-F238E27FC236}">
                <a16:creationId xmlns:a16="http://schemas.microsoft.com/office/drawing/2014/main" id="{1E02C8EA-546F-4643-FB07-75395FAA026B}"/>
              </a:ext>
            </a:extLst>
          </p:cNvPr>
          <p:cNvGrpSpPr/>
          <p:nvPr/>
        </p:nvGrpSpPr>
        <p:grpSpPr>
          <a:xfrm>
            <a:off x="13901229" y="8724900"/>
            <a:ext cx="3700971" cy="784048"/>
            <a:chOff x="0" y="0"/>
            <a:chExt cx="4477429" cy="1045397"/>
          </a:xfrm>
        </p:grpSpPr>
        <p:sp>
          <p:nvSpPr>
            <p:cNvPr id="19" name="TextBox 17">
              <a:extLst>
                <a:ext uri="{FF2B5EF4-FFF2-40B4-BE49-F238E27FC236}">
                  <a16:creationId xmlns:a16="http://schemas.microsoft.com/office/drawing/2014/main" id="{DFD54644-3124-5EB5-978F-49525E3869B2}"/>
                </a:ext>
              </a:extLst>
            </p:cNvPr>
            <p:cNvSpPr txBox="1"/>
            <p:nvPr/>
          </p:nvSpPr>
          <p:spPr>
            <a:xfrm>
              <a:off x="628300" y="214634"/>
              <a:ext cx="3220828" cy="83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3760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3760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20" name="TextBox 18">
              <a:extLst>
                <a:ext uri="{FF2B5EF4-FFF2-40B4-BE49-F238E27FC236}">
                  <a16:creationId xmlns:a16="http://schemas.microsoft.com/office/drawing/2014/main" id="{7AD42F39-0F5D-D1A8-18D0-81195B7BF57E}"/>
                </a:ext>
              </a:extLst>
            </p:cNvPr>
            <p:cNvSpPr txBox="1"/>
            <p:nvPr/>
          </p:nvSpPr>
          <p:spPr>
            <a:xfrm>
              <a:off x="0" y="-57150"/>
              <a:ext cx="4477429" cy="50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 spc="777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7400" r="13715"/>
          <a:stretch>
            <a:fillRect/>
          </a:stretch>
        </p:blipFill>
        <p:spPr>
          <a:xfrm>
            <a:off x="5803497" y="707691"/>
            <a:ext cx="7098134" cy="103044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099888">
            <a:off x="4238071" y="4778328"/>
            <a:ext cx="1691773" cy="47792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 rot="-5400000">
            <a:off x="-3872087" y="4388877"/>
            <a:ext cx="10287000" cy="150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EL EVANGELIO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CON LAS MANOS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44455" y="5967092"/>
            <a:ext cx="2816238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GRACIA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432817" y="962025"/>
            <a:ext cx="4947140" cy="4055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en-US" sz="2946" spc="1034">
                <a:solidFill>
                  <a:srgbClr val="000000"/>
                </a:solidFill>
                <a:latin typeface="Now Bold"/>
              </a:rPr>
              <a:t>LA VIDA ETERNA ES UN REGALO Y POR ESO NO SE PUEDE GANAR NI MERECER.</a:t>
            </a:r>
          </a:p>
          <a:p>
            <a:pPr algn="ctr">
              <a:lnSpc>
                <a:spcPts val="4125"/>
              </a:lnSpc>
            </a:pPr>
            <a:r>
              <a:rPr lang="en-US" sz="2946" spc="1034">
                <a:solidFill>
                  <a:srgbClr val="000000"/>
                </a:solidFill>
                <a:latin typeface="Now"/>
              </a:rPr>
              <a:t>ROMANOS 6:23</a:t>
            </a:r>
          </a:p>
          <a:p>
            <a:pPr algn="ctr">
              <a:lnSpc>
                <a:spcPts val="4125"/>
              </a:lnSpc>
              <a:spcBef>
                <a:spcPct val="0"/>
              </a:spcBef>
            </a:pPr>
            <a:r>
              <a:rPr lang="en-US" sz="2946" spc="1034">
                <a:solidFill>
                  <a:srgbClr val="000000"/>
                </a:solidFill>
                <a:latin typeface="Now"/>
              </a:rPr>
              <a:t>EFESIOS 2:8-9</a:t>
            </a:r>
          </a:p>
        </p:txBody>
      </p:sp>
      <p:grpSp>
        <p:nvGrpSpPr>
          <p:cNvPr id="14" name="Group 16">
            <a:extLst>
              <a:ext uri="{FF2B5EF4-FFF2-40B4-BE49-F238E27FC236}">
                <a16:creationId xmlns:a16="http://schemas.microsoft.com/office/drawing/2014/main" id="{709B2513-FD02-DEF0-A4EA-E594C73E0C70}"/>
              </a:ext>
            </a:extLst>
          </p:cNvPr>
          <p:cNvGrpSpPr/>
          <p:nvPr/>
        </p:nvGrpSpPr>
        <p:grpSpPr>
          <a:xfrm>
            <a:off x="13901229" y="8724900"/>
            <a:ext cx="3700971" cy="784048"/>
            <a:chOff x="0" y="0"/>
            <a:chExt cx="4477429" cy="1045397"/>
          </a:xfrm>
        </p:grpSpPr>
        <p:sp>
          <p:nvSpPr>
            <p:cNvPr id="15" name="TextBox 17">
              <a:extLst>
                <a:ext uri="{FF2B5EF4-FFF2-40B4-BE49-F238E27FC236}">
                  <a16:creationId xmlns:a16="http://schemas.microsoft.com/office/drawing/2014/main" id="{D1147642-FEBF-E67E-FED7-F53CC1C03691}"/>
                </a:ext>
              </a:extLst>
            </p:cNvPr>
            <p:cNvSpPr txBox="1"/>
            <p:nvPr/>
          </p:nvSpPr>
          <p:spPr>
            <a:xfrm>
              <a:off x="628300" y="214634"/>
              <a:ext cx="3220828" cy="83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3760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3760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16" name="TextBox 18">
              <a:extLst>
                <a:ext uri="{FF2B5EF4-FFF2-40B4-BE49-F238E27FC236}">
                  <a16:creationId xmlns:a16="http://schemas.microsoft.com/office/drawing/2014/main" id="{CF364083-9368-10C8-B3B4-291F2491E741}"/>
                </a:ext>
              </a:extLst>
            </p:cNvPr>
            <p:cNvSpPr txBox="1"/>
            <p:nvPr/>
          </p:nvSpPr>
          <p:spPr>
            <a:xfrm>
              <a:off x="0" y="-57150"/>
              <a:ext cx="4477429" cy="50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 spc="777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7400" r="13715"/>
          <a:stretch>
            <a:fillRect/>
          </a:stretch>
        </p:blipFill>
        <p:spPr>
          <a:xfrm>
            <a:off x="5279730" y="1222002"/>
            <a:ext cx="7098134" cy="103044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931548">
            <a:off x="6239851" y="1371470"/>
            <a:ext cx="1691773" cy="47792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 rot="-5400000">
            <a:off x="-3872087" y="4388877"/>
            <a:ext cx="10287000" cy="150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EL EVANGELIO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CON LAS MANOS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52099" y="466737"/>
            <a:ext cx="3470664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HOMBRE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14634" y="514362"/>
            <a:ext cx="5038144" cy="5221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9"/>
              </a:lnSpc>
            </a:pPr>
            <a:r>
              <a:rPr lang="en-US" sz="3378" spc="1185">
                <a:solidFill>
                  <a:srgbClr val="000000"/>
                </a:solidFill>
                <a:latin typeface="Now Bold"/>
              </a:rPr>
              <a:t>LA HUMANIDAD ES PECADORA. NO PUEDE SALVARSE A SÍ MISMO.</a:t>
            </a:r>
          </a:p>
          <a:p>
            <a:pPr algn="ctr">
              <a:lnSpc>
                <a:spcPts val="4729"/>
              </a:lnSpc>
            </a:pPr>
            <a:r>
              <a:rPr lang="en-US" sz="3378" spc="1185">
                <a:solidFill>
                  <a:srgbClr val="000000"/>
                </a:solidFill>
                <a:latin typeface="Now"/>
              </a:rPr>
              <a:t>ROMANOS 3:23</a:t>
            </a:r>
          </a:p>
          <a:p>
            <a:pPr algn="ctr">
              <a:lnSpc>
                <a:spcPts val="4729"/>
              </a:lnSpc>
              <a:spcBef>
                <a:spcPct val="0"/>
              </a:spcBef>
            </a:pPr>
            <a:r>
              <a:rPr lang="en-US" sz="3378" spc="1185">
                <a:solidFill>
                  <a:srgbClr val="000000"/>
                </a:solidFill>
                <a:latin typeface="Now"/>
              </a:rPr>
              <a:t>MATEO 5:48</a:t>
            </a:r>
          </a:p>
        </p:txBody>
      </p:sp>
      <p:grpSp>
        <p:nvGrpSpPr>
          <p:cNvPr id="11" name="Group 16">
            <a:extLst>
              <a:ext uri="{FF2B5EF4-FFF2-40B4-BE49-F238E27FC236}">
                <a16:creationId xmlns:a16="http://schemas.microsoft.com/office/drawing/2014/main" id="{6B729984-2C2C-5F5A-FD87-315FC42D4D42}"/>
              </a:ext>
            </a:extLst>
          </p:cNvPr>
          <p:cNvGrpSpPr/>
          <p:nvPr/>
        </p:nvGrpSpPr>
        <p:grpSpPr>
          <a:xfrm>
            <a:off x="13901229" y="8724900"/>
            <a:ext cx="3700971" cy="784048"/>
            <a:chOff x="0" y="0"/>
            <a:chExt cx="4477429" cy="1045397"/>
          </a:xfrm>
        </p:grpSpPr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6A022805-53BA-D0ED-1B13-BEAEA4C05344}"/>
                </a:ext>
              </a:extLst>
            </p:cNvPr>
            <p:cNvSpPr txBox="1"/>
            <p:nvPr/>
          </p:nvSpPr>
          <p:spPr>
            <a:xfrm>
              <a:off x="628300" y="214634"/>
              <a:ext cx="3220828" cy="83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3760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3760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4FB09979-D5D3-3072-EA7B-5312F7D62EB2}"/>
                </a:ext>
              </a:extLst>
            </p:cNvPr>
            <p:cNvSpPr txBox="1"/>
            <p:nvPr/>
          </p:nvSpPr>
          <p:spPr>
            <a:xfrm>
              <a:off x="0" y="-57150"/>
              <a:ext cx="4477429" cy="50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 spc="777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 rot="-5400000">
            <a:off x="-3872087" y="4388877"/>
            <a:ext cx="10287000" cy="150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EL EVANGELIO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CON LAS MANOS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17400" r="13715"/>
          <a:stretch>
            <a:fillRect/>
          </a:stretch>
        </p:blipFill>
        <p:spPr>
          <a:xfrm>
            <a:off x="4648200" y="1028700"/>
            <a:ext cx="7098134" cy="1030441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406627" y="1232828"/>
            <a:ext cx="4852673" cy="4168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1"/>
              </a:lnSpc>
            </a:pPr>
            <a:r>
              <a:rPr lang="en-US" sz="3329" spc="1168">
                <a:solidFill>
                  <a:srgbClr val="000000"/>
                </a:solidFill>
                <a:latin typeface="Now Bold"/>
              </a:rPr>
              <a:t>DIOS ES MISERICORDIOSO, PERO TAMBIÉN ES JUSTO.</a:t>
            </a:r>
          </a:p>
          <a:p>
            <a:pPr algn="ctr">
              <a:lnSpc>
                <a:spcPts val="4661"/>
              </a:lnSpc>
            </a:pPr>
            <a:r>
              <a:rPr lang="en-US" sz="3329" spc="1168">
                <a:solidFill>
                  <a:srgbClr val="000000"/>
                </a:solidFill>
                <a:latin typeface="Now"/>
              </a:rPr>
              <a:t>1 JUAN 4:8</a:t>
            </a:r>
          </a:p>
          <a:p>
            <a:pPr algn="ctr">
              <a:lnSpc>
                <a:spcPts val="4661"/>
              </a:lnSpc>
              <a:spcBef>
                <a:spcPct val="0"/>
              </a:spcBef>
            </a:pPr>
            <a:r>
              <a:rPr lang="en-US" sz="3329" spc="1168">
                <a:solidFill>
                  <a:srgbClr val="000000"/>
                </a:solidFill>
                <a:latin typeface="Now"/>
              </a:rPr>
              <a:t>ÉXODO 34:7B</a:t>
            </a:r>
          </a:p>
        </p:txBody>
      </p:sp>
      <p:grpSp>
        <p:nvGrpSpPr>
          <p:cNvPr id="11" name="Group 16">
            <a:extLst>
              <a:ext uri="{FF2B5EF4-FFF2-40B4-BE49-F238E27FC236}">
                <a16:creationId xmlns:a16="http://schemas.microsoft.com/office/drawing/2014/main" id="{6426E5A9-15AE-5B4A-E766-0444F2A4BBB6}"/>
              </a:ext>
            </a:extLst>
          </p:cNvPr>
          <p:cNvGrpSpPr/>
          <p:nvPr/>
        </p:nvGrpSpPr>
        <p:grpSpPr>
          <a:xfrm>
            <a:off x="13901229" y="8724900"/>
            <a:ext cx="3700971" cy="784048"/>
            <a:chOff x="0" y="0"/>
            <a:chExt cx="4477429" cy="1045397"/>
          </a:xfrm>
        </p:grpSpPr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558B55B9-66B8-33DC-D064-2A00C4EF5D5B}"/>
                </a:ext>
              </a:extLst>
            </p:cNvPr>
            <p:cNvSpPr txBox="1"/>
            <p:nvPr/>
          </p:nvSpPr>
          <p:spPr>
            <a:xfrm>
              <a:off x="628300" y="214634"/>
              <a:ext cx="3220828" cy="83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3760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3760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D8E36921-28E7-3435-8F40-5AF716DF5B71}"/>
                </a:ext>
              </a:extLst>
            </p:cNvPr>
            <p:cNvSpPr txBox="1"/>
            <p:nvPr/>
          </p:nvSpPr>
          <p:spPr>
            <a:xfrm>
              <a:off x="0" y="-57150"/>
              <a:ext cx="4477429" cy="50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 spc="777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4D7B7C03-25B0-FB1C-8C62-59441FA2D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725134" flipH="1">
            <a:off x="8004585" y="868473"/>
            <a:ext cx="1134348" cy="320453"/>
          </a:xfrm>
          <a:prstGeom prst="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890D1E4B-D69D-55C0-C898-EB9333D32BAC}"/>
              </a:ext>
            </a:extLst>
          </p:cNvPr>
          <p:cNvSpPr txBox="1"/>
          <p:nvPr/>
        </p:nvSpPr>
        <p:spPr>
          <a:xfrm>
            <a:off x="9183665" y="139554"/>
            <a:ext cx="1899407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DIOS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994" t="27169" r="13702" b="24007"/>
          <a:stretch>
            <a:fillRect/>
          </a:stretch>
        </p:blipFill>
        <p:spPr>
          <a:xfrm>
            <a:off x="3141819" y="3197717"/>
            <a:ext cx="12004362" cy="3891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893689" flipH="1">
            <a:off x="10294848" y="1913712"/>
            <a:ext cx="1691773" cy="47792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 rot="-5400000">
            <a:off x="-3872087" y="4388877"/>
            <a:ext cx="10287000" cy="150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EL EVANGELIO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CON LAS MANOS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705656" y="2489512"/>
            <a:ext cx="2963333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3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CRISTO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17400" r="13715"/>
          <a:stretch>
            <a:fillRect/>
          </a:stretch>
        </p:blipFill>
        <p:spPr>
          <a:xfrm>
            <a:off x="4372658" y="1028700"/>
            <a:ext cx="7098134" cy="1030441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019666" y="4217317"/>
            <a:ext cx="5734683" cy="4382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1088">
                <a:solidFill>
                  <a:srgbClr val="000000"/>
                </a:solidFill>
                <a:latin typeface="Now Bold"/>
              </a:rPr>
              <a:t>ÉL MURIÓ EN LA CRUZ, RESUCITÓ DE LA MUERTE PARA PAGAR POR NUESTROS PECADOS</a:t>
            </a:r>
          </a:p>
          <a:p>
            <a:pPr algn="ctr">
              <a:lnSpc>
                <a:spcPts val="4339"/>
              </a:lnSpc>
            </a:pPr>
            <a:r>
              <a:rPr lang="en-US" sz="3099" spc="1088">
                <a:solidFill>
                  <a:srgbClr val="000000"/>
                </a:solidFill>
                <a:latin typeface="Now"/>
              </a:rPr>
              <a:t>JUAN 1:1 Y 14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spc="1088">
                <a:solidFill>
                  <a:srgbClr val="000000"/>
                </a:solidFill>
                <a:latin typeface="Now"/>
              </a:rPr>
              <a:t>ISAÍAS 53:6</a:t>
            </a:r>
          </a:p>
        </p:txBody>
      </p:sp>
      <p:grpSp>
        <p:nvGrpSpPr>
          <p:cNvPr id="11" name="Group 16">
            <a:extLst>
              <a:ext uri="{FF2B5EF4-FFF2-40B4-BE49-F238E27FC236}">
                <a16:creationId xmlns:a16="http://schemas.microsoft.com/office/drawing/2014/main" id="{8F97947D-1BE4-DAFB-B359-7DBA62868C7A}"/>
              </a:ext>
            </a:extLst>
          </p:cNvPr>
          <p:cNvGrpSpPr/>
          <p:nvPr/>
        </p:nvGrpSpPr>
        <p:grpSpPr>
          <a:xfrm>
            <a:off x="13785329" y="848758"/>
            <a:ext cx="3700971" cy="784048"/>
            <a:chOff x="0" y="0"/>
            <a:chExt cx="4477429" cy="1045397"/>
          </a:xfrm>
        </p:grpSpPr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91C76DD5-F02D-43A5-2FA9-802C23697E0E}"/>
                </a:ext>
              </a:extLst>
            </p:cNvPr>
            <p:cNvSpPr txBox="1"/>
            <p:nvPr/>
          </p:nvSpPr>
          <p:spPr>
            <a:xfrm>
              <a:off x="628300" y="214634"/>
              <a:ext cx="3220828" cy="83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3760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3760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857263C9-380C-3EB6-BEC7-68AFFEF2828E}"/>
                </a:ext>
              </a:extLst>
            </p:cNvPr>
            <p:cNvSpPr txBox="1"/>
            <p:nvPr/>
          </p:nvSpPr>
          <p:spPr>
            <a:xfrm>
              <a:off x="0" y="-57150"/>
              <a:ext cx="4477429" cy="50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 spc="777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678169" flipH="1">
            <a:off x="10086170" y="4556680"/>
            <a:ext cx="1691773" cy="47792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 rot="-5400000">
            <a:off x="-3872087" y="4388877"/>
            <a:ext cx="10287000" cy="150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EL EVANGELIO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CON LAS MANOS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42722" y="5779873"/>
            <a:ext cx="2963333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3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FE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17400" r="13715"/>
          <a:stretch>
            <a:fillRect/>
          </a:stretch>
        </p:blipFill>
        <p:spPr>
          <a:xfrm>
            <a:off x="3144455" y="1028700"/>
            <a:ext cx="7098134" cy="1030441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23248" y="1233511"/>
            <a:ext cx="6913810" cy="3562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4"/>
              </a:lnSpc>
            </a:pPr>
            <a:r>
              <a:rPr lang="en-US" sz="2231" spc="783" dirty="0">
                <a:solidFill>
                  <a:srgbClr val="000000"/>
                </a:solidFill>
                <a:latin typeface="Now Bold"/>
              </a:rPr>
              <a:t>LA FE SALVADORA NO ES MERO CONOCIMIENTO INTELECTUAL, TAMPOCO ES FE TEMPORAL. LA FE SALVADORA ES POR CONFIAR SOLO EN JESUCRISTO PARA VIDA ETERNA.</a:t>
            </a:r>
          </a:p>
          <a:p>
            <a:pPr algn="ctr">
              <a:lnSpc>
                <a:spcPts val="3124"/>
              </a:lnSpc>
            </a:pPr>
            <a:r>
              <a:rPr lang="en-US" sz="2231" spc="783" dirty="0">
                <a:solidFill>
                  <a:srgbClr val="000000"/>
                </a:solidFill>
                <a:latin typeface="Now"/>
              </a:rPr>
              <a:t>SANTIAGO 2:19</a:t>
            </a:r>
          </a:p>
          <a:p>
            <a:pPr algn="ctr">
              <a:lnSpc>
                <a:spcPts val="3124"/>
              </a:lnSpc>
              <a:spcBef>
                <a:spcPct val="0"/>
              </a:spcBef>
            </a:pPr>
            <a:r>
              <a:rPr lang="en-US" sz="2231" spc="783" dirty="0">
                <a:solidFill>
                  <a:srgbClr val="000000"/>
                </a:solidFill>
                <a:latin typeface="Now"/>
              </a:rPr>
              <a:t>HECHOS 16:31</a:t>
            </a:r>
          </a:p>
        </p:txBody>
      </p:sp>
      <p:grpSp>
        <p:nvGrpSpPr>
          <p:cNvPr id="11" name="Group 16">
            <a:extLst>
              <a:ext uri="{FF2B5EF4-FFF2-40B4-BE49-F238E27FC236}">
                <a16:creationId xmlns:a16="http://schemas.microsoft.com/office/drawing/2014/main" id="{AC465447-F68B-0778-EBC8-EE7BB19A3811}"/>
              </a:ext>
            </a:extLst>
          </p:cNvPr>
          <p:cNvGrpSpPr/>
          <p:nvPr/>
        </p:nvGrpSpPr>
        <p:grpSpPr>
          <a:xfrm>
            <a:off x="13901229" y="8724900"/>
            <a:ext cx="3700971" cy="784048"/>
            <a:chOff x="0" y="0"/>
            <a:chExt cx="4477429" cy="1045397"/>
          </a:xfrm>
        </p:grpSpPr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9CD10971-B274-4E10-7BE7-A080BA73AB28}"/>
                </a:ext>
              </a:extLst>
            </p:cNvPr>
            <p:cNvSpPr txBox="1"/>
            <p:nvPr/>
          </p:nvSpPr>
          <p:spPr>
            <a:xfrm>
              <a:off x="628300" y="214634"/>
              <a:ext cx="3220828" cy="83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3760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3760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A2BA1239-46D7-DA21-52CC-9B8D625FCB0A}"/>
                </a:ext>
              </a:extLst>
            </p:cNvPr>
            <p:cNvSpPr txBox="1"/>
            <p:nvPr/>
          </p:nvSpPr>
          <p:spPr>
            <a:xfrm>
              <a:off x="0" y="-57150"/>
              <a:ext cx="4477429" cy="50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 spc="777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8851475" y="-2602888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28327" y="3023611"/>
            <a:ext cx="5730542" cy="57305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29057" y="7968744"/>
            <a:ext cx="5076887" cy="118672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872550" y="1162050"/>
            <a:ext cx="12542900" cy="1912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EL CIELO</a:t>
            </a:r>
          </a:p>
          <a:p>
            <a:pPr marL="0" marR="0" lvl="0" indent="0" algn="ctr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¿CÓMO LLEGUE AQUÍ?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33878" y="4321278"/>
            <a:ext cx="7710122" cy="4240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7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 Italics"/>
                <a:ea typeface="+mn-ea"/>
                <a:cs typeface="+mn-cs"/>
              </a:rPr>
              <a:t>¿Qué pasaría si un día te levantaras por la mañana sabiendo que es tu último día en la tierra?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8851475" y="-2602888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2535" y="2983479"/>
            <a:ext cx="5730542" cy="57305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33265" y="7928613"/>
            <a:ext cx="5076887" cy="118672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872550" y="1162050"/>
            <a:ext cx="12542900" cy="1912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EL CIELO</a:t>
            </a:r>
          </a:p>
          <a:p>
            <a:pPr marL="0" marR="0" lvl="0" indent="0" algn="ctr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¿CÓMO LLEGUE AQUÍ?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910844" y="3708912"/>
            <a:ext cx="8946342" cy="522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4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 Italics"/>
                <a:ea typeface="+mn-ea"/>
                <a:cs typeface="+mn-cs"/>
              </a:rPr>
              <a:t>Eso es lo que le pasó al ladrón en la cruz, quien murió a unos metros de Jesús. El cielo, cómo llegué aquí es su historia, contada en sus propias palabras, a medida que mira desde el Cielo el día que cambió su eternidad, y la fe que puede cambiar la tuya.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9466823" y="290611"/>
            <a:ext cx="16652673" cy="1515028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291480" y="1927648"/>
            <a:ext cx="2967546" cy="3145152"/>
            <a:chOff x="0" y="0"/>
            <a:chExt cx="3956728" cy="419353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3956728" cy="395672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25662" y="3374148"/>
              <a:ext cx="3505403" cy="819388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6342926" y="1038225"/>
            <a:ext cx="5602147" cy="794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9 CAPITULOS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602766" y="1927648"/>
            <a:ext cx="2967546" cy="3145152"/>
            <a:chOff x="0" y="0"/>
            <a:chExt cx="3956728" cy="4193536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3956728" cy="395672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25662" y="3374148"/>
              <a:ext cx="3505403" cy="819388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1787270" y="1927648"/>
            <a:ext cx="2967546" cy="3145152"/>
            <a:chOff x="0" y="0"/>
            <a:chExt cx="3956728" cy="419353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3956728" cy="395672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25662" y="3374148"/>
              <a:ext cx="3505403" cy="819388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3291480" y="5721269"/>
            <a:ext cx="2967546" cy="3145152"/>
            <a:chOff x="0" y="0"/>
            <a:chExt cx="3956728" cy="4193536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3956728" cy="3956728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25662" y="3374148"/>
              <a:ext cx="3505403" cy="819388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7873899" y="5721269"/>
            <a:ext cx="2967546" cy="3145152"/>
            <a:chOff x="0" y="0"/>
            <a:chExt cx="3956728" cy="4193536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3956728" cy="3956728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25662" y="3374148"/>
              <a:ext cx="3505403" cy="819388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12028974" y="5721269"/>
            <a:ext cx="2967546" cy="3145152"/>
            <a:chOff x="0" y="0"/>
            <a:chExt cx="3956728" cy="4193536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3956728" cy="3956728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25662" y="3374148"/>
              <a:ext cx="3505403" cy="819388"/>
            </a:xfrm>
            <a:prstGeom prst="rect">
              <a:avLst/>
            </a:prstGeom>
          </p:spPr>
        </p:pic>
      </p:grpSp>
      <p:sp>
        <p:nvSpPr>
          <p:cNvPr id="22" name="TextBox 22"/>
          <p:cNvSpPr txBox="1"/>
          <p:nvPr/>
        </p:nvSpPr>
        <p:spPr>
          <a:xfrm>
            <a:off x="3656879" y="5318982"/>
            <a:ext cx="2236749" cy="311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4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2" b="0" i="0" u="none" strike="noStrike" kern="1200" cap="none" spc="0" normalizeH="0" baseline="0" noProof="0">
                <a:ln>
                  <a:noFill/>
                </a:ln>
                <a:solidFill>
                  <a:srgbClr val="254769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DESAYUNO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968165" y="5318982"/>
            <a:ext cx="2236749" cy="311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4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2" b="0" i="0" u="none" strike="noStrike" kern="1200" cap="none" spc="0" normalizeH="0" baseline="0" noProof="0">
                <a:ln>
                  <a:noFill/>
                </a:ln>
                <a:solidFill>
                  <a:srgbClr val="254769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ODIO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152669" y="5318982"/>
            <a:ext cx="2236749" cy="311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4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2" b="0" i="0" u="none" strike="noStrike" kern="1200" cap="none" spc="0" normalizeH="0" baseline="0" noProof="0">
                <a:ln>
                  <a:noFill/>
                </a:ln>
                <a:solidFill>
                  <a:srgbClr val="254769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FE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784909" y="9147010"/>
            <a:ext cx="1980687" cy="270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74" b="0" i="0" u="none" strike="noStrike" kern="1200" cap="none" spc="0" normalizeH="0" baseline="0" noProof="0">
                <a:ln>
                  <a:noFill/>
                </a:ln>
                <a:solidFill>
                  <a:srgbClr val="254769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ESPERANZA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459456" y="9147010"/>
            <a:ext cx="1980687" cy="270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74" b="0" i="0" u="none" strike="noStrike" kern="1200" cap="none" spc="0" normalizeH="0" baseline="0" noProof="0">
                <a:ln>
                  <a:noFill/>
                </a:ln>
                <a:solidFill>
                  <a:srgbClr val="254769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AMOR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522403" y="9147010"/>
            <a:ext cx="1980687" cy="270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74" b="0" i="0" u="none" strike="noStrike" kern="1200" cap="none" spc="0" normalizeH="0" baseline="0" noProof="0">
                <a:ln>
                  <a:noFill/>
                </a:ln>
                <a:solidFill>
                  <a:srgbClr val="254769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TINIEBLAS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9466823" y="290611"/>
            <a:ext cx="16652673" cy="1515028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470967" y="2988127"/>
            <a:ext cx="3454934" cy="3661710"/>
            <a:chOff x="0" y="0"/>
            <a:chExt cx="4606578" cy="488228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606578" cy="460657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62725" y="3928316"/>
              <a:ext cx="4081129" cy="953964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6342926" y="1669342"/>
            <a:ext cx="5602147" cy="794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9 CAPITULOS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490336" y="2988127"/>
            <a:ext cx="3454934" cy="3661710"/>
            <a:chOff x="0" y="0"/>
            <a:chExt cx="4606578" cy="488228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606578" cy="460657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62725" y="3928316"/>
              <a:ext cx="4081129" cy="953964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2362100" y="2988127"/>
            <a:ext cx="3454934" cy="3661710"/>
            <a:chOff x="0" y="0"/>
            <a:chExt cx="4606578" cy="4882280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606578" cy="460657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62725" y="3928316"/>
              <a:ext cx="4081129" cy="953964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2896378" y="6938154"/>
            <a:ext cx="2604111" cy="360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27" b="0" i="0" u="none" strike="noStrike" kern="1200" cap="none" spc="0" normalizeH="0" baseline="0" noProof="0">
                <a:ln>
                  <a:noFill/>
                </a:ln>
                <a:solidFill>
                  <a:srgbClr val="254769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AGONIA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915747" y="6938154"/>
            <a:ext cx="2604111" cy="360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27" b="0" i="0" u="none" strike="noStrike" kern="1200" cap="none" spc="0" normalizeH="0" baseline="0" noProof="0">
                <a:ln>
                  <a:noFill/>
                </a:ln>
                <a:solidFill>
                  <a:srgbClr val="254769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TRIUNFO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787511" y="6938154"/>
            <a:ext cx="2604111" cy="360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27" b="0" i="0" u="none" strike="noStrike" kern="1200" cap="none" spc="0" normalizeH="0" baseline="0" noProof="0">
                <a:ln>
                  <a:noFill/>
                </a:ln>
                <a:solidFill>
                  <a:srgbClr val="254769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SEGURIDAD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9466823" y="290611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48098"/>
          <a:stretch>
            <a:fillRect/>
          </a:stretch>
        </p:blipFill>
        <p:spPr>
          <a:xfrm>
            <a:off x="1028700" y="2135905"/>
            <a:ext cx="7544705" cy="696151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342926" y="1013081"/>
            <a:ext cx="5602147" cy="794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ÚLTIMO DÍA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832" t="50000" r="1832"/>
          <a:stretch>
            <a:fillRect/>
          </a:stretch>
        </p:blipFill>
        <p:spPr>
          <a:xfrm>
            <a:off x="9144000" y="2135905"/>
            <a:ext cx="7544705" cy="6961512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5143500"/>
            <a:chOff x="0" y="0"/>
            <a:chExt cx="2408296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1354667"/>
            </a:xfrm>
            <a:custGeom>
              <a:avLst/>
              <a:gdLst/>
              <a:ahLst/>
              <a:cxnLst/>
              <a:rect l="l" t="t" r="r" b="b"/>
              <a:pathLst>
                <a:path w="2408296" h="1354667">
                  <a:moveTo>
                    <a:pt x="0" y="0"/>
                  </a:moveTo>
                  <a:lnTo>
                    <a:pt x="2408296" y="0"/>
                  </a:lnTo>
                  <a:lnTo>
                    <a:pt x="2408296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365FA0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5105400"/>
            <a:ext cx="9144000" cy="5143500"/>
            <a:chOff x="0" y="0"/>
            <a:chExt cx="2408296" cy="13546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08296" cy="1354667"/>
            </a:xfrm>
            <a:custGeom>
              <a:avLst/>
              <a:gdLst/>
              <a:ahLst/>
              <a:cxnLst/>
              <a:rect l="l" t="t" r="r" b="b"/>
              <a:pathLst>
                <a:path w="2408296" h="1354667">
                  <a:moveTo>
                    <a:pt x="0" y="0"/>
                  </a:moveTo>
                  <a:lnTo>
                    <a:pt x="2408296" y="0"/>
                  </a:lnTo>
                  <a:lnTo>
                    <a:pt x="2408296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254769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6784" y="-153241"/>
            <a:ext cx="2080441" cy="10041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3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3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"/>
                <a:ea typeface="+mn-ea"/>
                <a:cs typeface="+mn-cs"/>
              </a:rPr>
              <a:t>1.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86449" y="1781567"/>
            <a:ext cx="5741035" cy="1897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9" b="0" i="0" u="none" strike="noStrike" kern="1200" cap="none" spc="7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DESCARGA LOS 9 AUDIOS Y LA IMAGEN.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534326" y="-153241"/>
            <a:ext cx="2080441" cy="4930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3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3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776692" y="990600"/>
            <a:ext cx="5377571" cy="3328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10" b="0" i="0" u="none" strike="noStrike" kern="1200" cap="none" spc="486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CREA UN GRUPO DE WHATSAPP, INVITA A LOS AMIGOS Y BRINDA EL PROPÓSITO DEL GRUPO: COMPARTIR AUDIOS SOBRE UNA HISTORIA QUE LES PUEDE INTERESAR.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07547" y="4935682"/>
            <a:ext cx="2080441" cy="4930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3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3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+mn-ea"/>
                <a:cs typeface="+mn-cs"/>
              </a:rPr>
              <a:t>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749913" y="6295059"/>
            <a:ext cx="5377571" cy="270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10" b="0" i="0" u="none" strike="noStrike" kern="1200" cap="none" spc="60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DIARIAMENTE ENVÍA UN AUDIO POR 9 DÍAS, Y AL FINAL DEL ÚLTIMO AUDIO ENVÍA LA IMAGEN.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36470" y="4794094"/>
            <a:ext cx="2080441" cy="4930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3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3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"/>
                <a:ea typeface="+mn-ea"/>
                <a:cs typeface="+mn-cs"/>
              </a:rPr>
              <a:t>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040786" y="5815615"/>
            <a:ext cx="5741035" cy="3990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38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EL ÚLTIMO DÍA CONTACTA DE MANERA PERSONAL Y PRIVADA A CADA INTEGRANTE DEL GRUPO PARA CONFIRMAR QUE HAYA ACEPTADO A JESÚS. SÍ RECIBIERON A JESÚS, HAZ CON ELLOS LA ORACIÓN DE FE E INVÍTALOS A UN GRUPO DE DISCIPULADO. SI NO ACEPTA, IGUALMENTE INVÍTALO A UN GRUPO DE DISCIPULADO, PODRÍA RECIBIR A JESÚS EN EL PROCESO.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0906" y="1170727"/>
            <a:ext cx="5129031" cy="5148337"/>
            <a:chOff x="0" y="0"/>
            <a:chExt cx="6838708" cy="686445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6838708" cy="686445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2658024" y="493043"/>
              <a:ext cx="1522660" cy="228815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672830">
              <a:off x="1135364" y="3271763"/>
              <a:ext cx="1522660" cy="228815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3589580">
              <a:off x="4029745" y="3286808"/>
              <a:ext cx="1522660" cy="2288150"/>
            </a:xfrm>
            <a:prstGeom prst="rect">
              <a:avLst/>
            </a:prstGeom>
          </p:spPr>
        </p:pic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347052" y="-62211"/>
            <a:ext cx="6940948" cy="10411422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6"/>
              <a:stretch>
                <a:fillRect l="-12580" r="-112419"/>
              </a:stretch>
            </a:blipFill>
          </p:spPr>
          <p:txBody>
            <a:bodyPr/>
            <a:lstStyle/>
            <a:p>
              <a:endParaRPr lang="es-GT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9607" t="24593" r="62810" b="25219"/>
          <a:stretch>
            <a:fillRect/>
          </a:stretch>
        </p:blipFill>
        <p:spPr>
          <a:xfrm>
            <a:off x="16276181" y="1028700"/>
            <a:ext cx="983119" cy="8944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224665" y="886100"/>
            <a:ext cx="2051516" cy="117962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-1322618" y="6861691"/>
            <a:ext cx="13616079" cy="1072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1"/>
              </a:lnSpc>
            </a:pPr>
            <a:r>
              <a:rPr lang="en-US" sz="7901">
                <a:solidFill>
                  <a:srgbClr val="000000"/>
                </a:solidFill>
                <a:latin typeface="Now Bold"/>
              </a:rPr>
              <a:t>TRES TERCIOS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23840" y="7867306"/>
            <a:ext cx="8710543" cy="49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2"/>
              </a:lnSpc>
              <a:spcBef>
                <a:spcPct val="0"/>
              </a:spcBef>
            </a:pPr>
            <a:r>
              <a:rPr lang="en-US" sz="2840" spc="122">
                <a:solidFill>
                  <a:srgbClr val="BF1818"/>
                </a:solidFill>
                <a:latin typeface="Now"/>
              </a:rPr>
              <a:t>Un proceso de formación para el Discipulado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10115291" y="-2223543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296793" y="1114425"/>
            <a:ext cx="7694414" cy="1066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01"/>
              </a:lnSpc>
              <a:spcBef>
                <a:spcPct val="0"/>
              </a:spcBef>
            </a:pPr>
            <a:r>
              <a:rPr lang="en-US" sz="7901">
                <a:solidFill>
                  <a:srgbClr val="000000"/>
                </a:solidFill>
                <a:latin typeface="Now Bold"/>
              </a:rPr>
              <a:t>VISTA GENERAL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811918" y="3124018"/>
            <a:ext cx="4721700" cy="6163610"/>
            <a:chOff x="0" y="0"/>
            <a:chExt cx="1243575" cy="16233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3575" cy="1623338"/>
            </a:xfrm>
            <a:custGeom>
              <a:avLst/>
              <a:gdLst/>
              <a:ahLst/>
              <a:cxnLst/>
              <a:rect l="l" t="t" r="r" b="b"/>
              <a:pathLst>
                <a:path w="1243575" h="1623338">
                  <a:moveTo>
                    <a:pt x="0" y="0"/>
                  </a:moveTo>
                  <a:lnTo>
                    <a:pt x="1243575" y="0"/>
                  </a:lnTo>
                  <a:lnTo>
                    <a:pt x="1243575" y="1623338"/>
                  </a:lnTo>
                  <a:lnTo>
                    <a:pt x="0" y="16233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000000"/>
              </a:solidFill>
            </a:ln>
          </p:spPr>
          <p:txBody>
            <a:bodyPr/>
            <a:lstStyle/>
            <a:p>
              <a:endParaRPr lang="es-G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785033" y="3124018"/>
            <a:ext cx="4721700" cy="6163610"/>
            <a:chOff x="0" y="0"/>
            <a:chExt cx="1243575" cy="16233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43575" cy="1623338"/>
            </a:xfrm>
            <a:custGeom>
              <a:avLst/>
              <a:gdLst/>
              <a:ahLst/>
              <a:cxnLst/>
              <a:rect l="l" t="t" r="r" b="b"/>
              <a:pathLst>
                <a:path w="1243575" h="1623338">
                  <a:moveTo>
                    <a:pt x="0" y="0"/>
                  </a:moveTo>
                  <a:lnTo>
                    <a:pt x="1243575" y="0"/>
                  </a:lnTo>
                  <a:lnTo>
                    <a:pt x="1243575" y="1623338"/>
                  </a:lnTo>
                  <a:lnTo>
                    <a:pt x="0" y="16233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000000"/>
              </a:solidFill>
            </a:ln>
          </p:spPr>
          <p:txBody>
            <a:bodyPr/>
            <a:lstStyle/>
            <a:p>
              <a:endParaRPr lang="es-GT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754382" y="3124018"/>
            <a:ext cx="4721700" cy="6163610"/>
            <a:chOff x="0" y="0"/>
            <a:chExt cx="1243575" cy="16233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43575" cy="1623338"/>
            </a:xfrm>
            <a:custGeom>
              <a:avLst/>
              <a:gdLst/>
              <a:ahLst/>
              <a:cxnLst/>
              <a:rect l="l" t="t" r="r" b="b"/>
              <a:pathLst>
                <a:path w="1243575" h="1623338">
                  <a:moveTo>
                    <a:pt x="0" y="0"/>
                  </a:moveTo>
                  <a:lnTo>
                    <a:pt x="1243575" y="0"/>
                  </a:lnTo>
                  <a:lnTo>
                    <a:pt x="1243575" y="1623338"/>
                  </a:lnTo>
                  <a:lnTo>
                    <a:pt x="0" y="16233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000000"/>
              </a:solidFill>
            </a:ln>
          </p:spPr>
          <p:txBody>
            <a:bodyPr/>
            <a:lstStyle/>
            <a:p>
              <a:endParaRPr lang="es-GT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015888" y="4062270"/>
            <a:ext cx="3646347" cy="4572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Cuidado“</a:t>
            </a:r>
            <a:r>
              <a:rPr lang="en-US" sz="2491">
                <a:solidFill>
                  <a:srgbClr val="387B83"/>
                </a:solidFill>
                <a:latin typeface="Now"/>
              </a:rPr>
              <a:t>¿Cómo estás?”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387B83"/>
              </a:solidFill>
              <a:latin typeface="Now"/>
            </a:endParaRPr>
          </a:p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Alabanza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000000"/>
              </a:solidFill>
              <a:latin typeface="Now"/>
            </a:endParaRPr>
          </a:p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Celebrando la Fidelidad - </a:t>
            </a:r>
            <a:r>
              <a:rPr lang="en-US" sz="2491">
                <a:solidFill>
                  <a:srgbClr val="387B83"/>
                </a:solidFill>
                <a:latin typeface="Now"/>
              </a:rPr>
              <a:t>Rendición de Cuentas &amp; Repaso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387B83"/>
              </a:solidFill>
              <a:latin typeface="Now"/>
            </a:endParaRPr>
          </a:p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Fomentar Visión &amp; Ánimo </a:t>
            </a:r>
            <a:r>
              <a:rPr lang="en-US" sz="2491">
                <a:solidFill>
                  <a:srgbClr val="387B83"/>
                </a:solidFill>
                <a:latin typeface="Now"/>
              </a:rPr>
              <a:t>- Visión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06520" y="3505879"/>
            <a:ext cx="4082883" cy="415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2"/>
              </a:lnSpc>
              <a:spcBef>
                <a:spcPct val="0"/>
              </a:spcBef>
            </a:pPr>
            <a:r>
              <a:rPr lang="en-US" sz="2400" u="sng" spc="103">
                <a:solidFill>
                  <a:srgbClr val="000000"/>
                </a:solidFill>
                <a:latin typeface="Now Bold"/>
              </a:rPr>
              <a:t>MIRANDO HACIA ATRÁS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5316837" y="8146190"/>
            <a:ext cx="972566" cy="9762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5694848" y="8216308"/>
            <a:ext cx="216545" cy="3254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672830">
            <a:off x="5478303" y="8611483"/>
            <a:ext cx="216545" cy="32540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589580">
            <a:off x="5889927" y="8613623"/>
            <a:ext cx="216545" cy="32540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7007243" y="4227481"/>
            <a:ext cx="3646347" cy="3048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Nueva Lección   </a:t>
            </a:r>
            <a:r>
              <a:rPr lang="en-US" sz="2491">
                <a:solidFill>
                  <a:srgbClr val="387B83"/>
                </a:solidFill>
                <a:latin typeface="Now"/>
              </a:rPr>
              <a:t>Estudio Bíblico Basado en la Obediencia (Contenido Bíblico que lleva a obedecer)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387B83"/>
              </a:solidFill>
              <a:latin typeface="Now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197874" y="3505879"/>
            <a:ext cx="4082883" cy="415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2"/>
              </a:lnSpc>
              <a:spcBef>
                <a:spcPct val="0"/>
              </a:spcBef>
            </a:pPr>
            <a:r>
              <a:rPr lang="en-US" sz="2400" u="sng" spc="103">
                <a:solidFill>
                  <a:srgbClr val="000000"/>
                </a:solidFill>
                <a:latin typeface="Now Bold"/>
              </a:rPr>
              <a:t>MIRANDO HACIA ARRIBA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10308192" y="8216308"/>
            <a:ext cx="972566" cy="97622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10686202" y="8286426"/>
            <a:ext cx="216545" cy="32540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672830">
            <a:off x="10469657" y="8681601"/>
            <a:ext cx="216545" cy="32540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589580">
            <a:off x="10881281" y="8683741"/>
            <a:ext cx="216545" cy="325409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2002032" y="4445514"/>
            <a:ext cx="3796994" cy="4953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Preparándose para la Misión.      </a:t>
            </a:r>
            <a:r>
              <a:rPr lang="en-US" sz="2491">
                <a:solidFill>
                  <a:srgbClr val="387B83"/>
                </a:solidFill>
                <a:latin typeface="Now"/>
              </a:rPr>
              <a:t>Práctica. Confianza para obedecer y entrenar a los demás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387B83"/>
              </a:solidFill>
              <a:latin typeface="Now"/>
            </a:endParaRPr>
          </a:p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Aplicaciones para Alcanzar la Misión </a:t>
            </a:r>
            <a:r>
              <a:rPr lang="en-US" sz="2491">
                <a:solidFill>
                  <a:srgbClr val="387B83"/>
                </a:solidFill>
                <a:latin typeface="Now"/>
              </a:rPr>
              <a:t>Establecer metas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387B83"/>
              </a:solidFill>
              <a:latin typeface="Now"/>
            </a:endParaRPr>
          </a:p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Orando por la Misión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000000"/>
              </a:solidFill>
              <a:latin typeface="Now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1982982" y="3505879"/>
            <a:ext cx="4082883" cy="844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2"/>
              </a:lnSpc>
              <a:spcBef>
                <a:spcPct val="0"/>
              </a:spcBef>
            </a:pPr>
            <a:r>
              <a:rPr lang="en-US" sz="2400" u="sng" spc="103">
                <a:solidFill>
                  <a:srgbClr val="000000"/>
                </a:solidFill>
                <a:latin typeface="Now Bold"/>
              </a:rPr>
              <a:t>MIRANDO HACIA ADELANTE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5354832" y="8216308"/>
            <a:ext cx="972566" cy="976226"/>
            <a:chOff x="0" y="0"/>
            <a:chExt cx="1296754" cy="1301635"/>
          </a:xfrm>
        </p:grpSpPr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1296754" cy="1301635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504014" y="93491"/>
              <a:ext cx="288726" cy="433878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672830">
              <a:off x="215288" y="620391"/>
              <a:ext cx="288726" cy="433878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3589580">
              <a:off x="764119" y="623244"/>
              <a:ext cx="288726" cy="433878"/>
            </a:xfrm>
            <a:prstGeom prst="rect">
              <a:avLst/>
            </a:prstGeom>
          </p:spPr>
        </p:pic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698359" y="9025070"/>
            <a:ext cx="1121883" cy="6450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08935" y="2994638"/>
            <a:ext cx="16470129" cy="4450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  <a:spcBef>
                <a:spcPct val="0"/>
              </a:spcBef>
            </a:pPr>
            <a:r>
              <a:rPr lang="en-US" sz="8540">
                <a:solidFill>
                  <a:srgbClr val="000000"/>
                </a:solidFill>
                <a:latin typeface="Now Bold"/>
              </a:rPr>
              <a:t>DÉCADA DE EVANGELISMO (GO DECADE) EXISTE PARA AYUDAR A ALCANZAR AL MUNDO JUNTOS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81484" y="593341"/>
            <a:ext cx="9306516" cy="9341547"/>
            <a:chOff x="0" y="0"/>
            <a:chExt cx="12408689" cy="1245539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12408689" cy="1245539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4822928" y="894615"/>
              <a:ext cx="2762833" cy="41517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3672830">
              <a:off x="2060094" y="5936544"/>
              <a:ext cx="2762833" cy="41517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3589580">
              <a:off x="7311886" y="5963842"/>
              <a:ext cx="2762833" cy="4151799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9820774" y="2185396"/>
            <a:ext cx="3650438" cy="681530"/>
            <a:chOff x="0" y="0"/>
            <a:chExt cx="961432" cy="17949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1432" cy="179498"/>
            </a:xfrm>
            <a:custGeom>
              <a:avLst/>
              <a:gdLst/>
              <a:ahLst/>
              <a:cxnLst/>
              <a:rect l="l" t="t" r="r" b="b"/>
              <a:pathLst>
                <a:path w="961432" h="179498">
                  <a:moveTo>
                    <a:pt x="0" y="0"/>
                  </a:moveTo>
                  <a:lnTo>
                    <a:pt x="961432" y="0"/>
                  </a:lnTo>
                  <a:lnTo>
                    <a:pt x="961432" y="179498"/>
                  </a:lnTo>
                  <a:lnTo>
                    <a:pt x="0" y="179498"/>
                  </a:ln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800767" y="2763670"/>
            <a:ext cx="10660919" cy="966339"/>
            <a:chOff x="0" y="0"/>
            <a:chExt cx="2807814" cy="25450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07814" cy="254509"/>
            </a:xfrm>
            <a:custGeom>
              <a:avLst/>
              <a:gdLst/>
              <a:ahLst/>
              <a:cxnLst/>
              <a:rect l="l" t="t" r="r" b="b"/>
              <a:pathLst>
                <a:path w="2807814" h="254509">
                  <a:moveTo>
                    <a:pt x="0" y="0"/>
                  </a:moveTo>
                  <a:lnTo>
                    <a:pt x="2807814" y="0"/>
                  </a:lnTo>
                  <a:lnTo>
                    <a:pt x="2807814" y="254509"/>
                  </a:lnTo>
                  <a:lnTo>
                    <a:pt x="0" y="254509"/>
                  </a:ln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216341" y="4401716"/>
            <a:ext cx="11853820" cy="2340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Haciendo preguntas </a:t>
            </a:r>
            <a:r>
              <a:rPr lang="en-US" sz="3000">
                <a:solidFill>
                  <a:srgbClr val="387B83"/>
                </a:solidFill>
                <a:latin typeface="Now"/>
              </a:rPr>
              <a:t>“¿Cómo estás?¿Qué tal tu semana'?”</a:t>
            </a:r>
            <a:r>
              <a:rPr lang="en-US" sz="3000">
                <a:solidFill>
                  <a:srgbClr val="000000"/>
                </a:solidFill>
                <a:latin typeface="Now"/>
              </a:rPr>
              <a:t> Celebrando la Fidelidad - </a:t>
            </a:r>
            <a:r>
              <a:rPr lang="en-US" sz="3000">
                <a:solidFill>
                  <a:srgbClr val="387B83"/>
                </a:solidFill>
                <a:latin typeface="Now"/>
              </a:rPr>
              <a:t>¿Cómo lograste tus compromisos de la semana pasada? - </a:t>
            </a:r>
            <a:r>
              <a:rPr lang="en-US" sz="3000">
                <a:solidFill>
                  <a:srgbClr val="000000"/>
                </a:solidFill>
                <a:latin typeface="Now"/>
              </a:rPr>
              <a:t>Fomentar Visión &amp; Ánimo </a:t>
            </a:r>
            <a:r>
              <a:rPr lang="en-US" sz="3000">
                <a:solidFill>
                  <a:srgbClr val="387B83"/>
                </a:solidFill>
                <a:latin typeface="Now"/>
              </a:rPr>
              <a:t>- Visión Recordarles nuestras metas y si uno no lo logro animarlo a seguir y no rendirse.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8700" y="2001670"/>
            <a:ext cx="1187899" cy="1524000"/>
            <a:chOff x="0" y="0"/>
            <a:chExt cx="312862" cy="4013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12862" cy="401383"/>
            </a:xfrm>
            <a:custGeom>
              <a:avLst/>
              <a:gdLst/>
              <a:ahLst/>
              <a:cxnLst/>
              <a:rect l="l" t="t" r="r" b="b"/>
              <a:pathLst>
                <a:path w="312862" h="401383">
                  <a:moveTo>
                    <a:pt x="0" y="0"/>
                  </a:moveTo>
                  <a:lnTo>
                    <a:pt x="312862" y="0"/>
                  </a:lnTo>
                  <a:lnTo>
                    <a:pt x="312862" y="401383"/>
                  </a:lnTo>
                  <a:lnTo>
                    <a:pt x="0" y="4013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69756" y="4171802"/>
            <a:ext cx="1187899" cy="2184625"/>
            <a:chOff x="0" y="0"/>
            <a:chExt cx="1583866" cy="2912833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583866" cy="2912833"/>
              <a:chOff x="0" y="0"/>
              <a:chExt cx="312862" cy="57537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12862" cy="575374"/>
              </a:xfrm>
              <a:custGeom>
                <a:avLst/>
                <a:gdLst/>
                <a:ahLst/>
                <a:cxnLst/>
                <a:rect l="l" t="t" r="r" b="b"/>
                <a:pathLst>
                  <a:path w="312862" h="575374">
                    <a:moveTo>
                      <a:pt x="0" y="0"/>
                    </a:moveTo>
                    <a:lnTo>
                      <a:pt x="312862" y="0"/>
                    </a:lnTo>
                    <a:lnTo>
                      <a:pt x="312862" y="575374"/>
                    </a:lnTo>
                    <a:lnTo>
                      <a:pt x="0" y="57537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 rot="-5400000">
              <a:off x="-428738" y="1235518"/>
              <a:ext cx="2503199" cy="441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5"/>
                </a:lnSpc>
                <a:spcBef>
                  <a:spcPct val="0"/>
                </a:spcBef>
              </a:pPr>
              <a:r>
                <a:rPr lang="en-US" sz="1940" spc="83">
                  <a:solidFill>
                    <a:srgbClr val="FBFFFC"/>
                  </a:solidFill>
                  <a:latin typeface="Now"/>
                </a:rPr>
                <a:t>EJEMPLO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694" y="6923809"/>
            <a:ext cx="1187899" cy="2785234"/>
            <a:chOff x="0" y="0"/>
            <a:chExt cx="1583866" cy="3713646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155531"/>
              <a:ext cx="1583866" cy="3453383"/>
              <a:chOff x="0" y="0"/>
              <a:chExt cx="312862" cy="68215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312862" cy="682150"/>
              </a:xfrm>
              <a:custGeom>
                <a:avLst/>
                <a:gdLst/>
                <a:ahLst/>
                <a:cxnLst/>
                <a:rect l="l" t="t" r="r" b="b"/>
                <a:pathLst>
                  <a:path w="312862" h="682150">
                    <a:moveTo>
                      <a:pt x="0" y="0"/>
                    </a:moveTo>
                    <a:lnTo>
                      <a:pt x="312862" y="0"/>
                    </a:lnTo>
                    <a:lnTo>
                      <a:pt x="312862" y="682150"/>
                    </a:lnTo>
                    <a:lnTo>
                      <a:pt x="0" y="68215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 rot="-5400000">
              <a:off x="-1105391" y="1662138"/>
              <a:ext cx="3713646" cy="389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9"/>
                </a:lnSpc>
                <a:spcBef>
                  <a:spcPct val="0"/>
                </a:spcBef>
              </a:pPr>
              <a:r>
                <a:rPr lang="en-US" sz="1740" spc="74">
                  <a:solidFill>
                    <a:srgbClr val="FBFFFC"/>
                  </a:solidFill>
                  <a:latin typeface="Now"/>
                </a:rPr>
                <a:t>ACOMPAÑAMIENTO</a:t>
              </a:r>
            </a:p>
          </p:txBody>
        </p:sp>
      </p:grpSp>
      <p:sp>
        <p:nvSpPr>
          <p:cNvPr id="27" name="AutoShape 27"/>
          <p:cNvSpPr/>
          <p:nvPr/>
        </p:nvSpPr>
        <p:spPr>
          <a:xfrm rot="-5962">
            <a:off x="2651752" y="3901165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GT"/>
          </a:p>
        </p:txBody>
      </p:sp>
      <p:sp>
        <p:nvSpPr>
          <p:cNvPr id="28" name="AutoShape 28"/>
          <p:cNvSpPr/>
          <p:nvPr/>
        </p:nvSpPr>
        <p:spPr>
          <a:xfrm rot="-5962">
            <a:off x="2670802" y="7209280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GT"/>
          </a:p>
        </p:txBody>
      </p:sp>
      <p:grpSp>
        <p:nvGrpSpPr>
          <p:cNvPr id="29" name="Group 29"/>
          <p:cNvGrpSpPr/>
          <p:nvPr/>
        </p:nvGrpSpPr>
        <p:grpSpPr>
          <a:xfrm>
            <a:off x="13003551" y="2218057"/>
            <a:ext cx="467661" cy="1511952"/>
            <a:chOff x="0" y="0"/>
            <a:chExt cx="123170" cy="39821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3170" cy="398210"/>
            </a:xfrm>
            <a:custGeom>
              <a:avLst/>
              <a:gdLst/>
              <a:ahLst/>
              <a:cxnLst/>
              <a:rect l="l" t="t" r="r" b="b"/>
              <a:pathLst>
                <a:path w="123170" h="398210">
                  <a:moveTo>
                    <a:pt x="0" y="0"/>
                  </a:moveTo>
                  <a:lnTo>
                    <a:pt x="123170" y="0"/>
                  </a:lnTo>
                  <a:lnTo>
                    <a:pt x="123170" y="398210"/>
                  </a:lnTo>
                  <a:lnTo>
                    <a:pt x="0" y="398210"/>
                  </a:ln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574986" y="2001670"/>
            <a:ext cx="3086100" cy="3230528"/>
            <a:chOff x="0" y="0"/>
            <a:chExt cx="812800" cy="85083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50839"/>
            </a:xfrm>
            <a:custGeom>
              <a:avLst/>
              <a:gdLst/>
              <a:ahLst/>
              <a:cxnLst/>
              <a:rect l="l" t="t" r="r" b="b"/>
              <a:pathLst>
                <a:path w="812800" h="850839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22898"/>
                  </a:lnTo>
                  <a:cubicBezTo>
                    <a:pt x="812800" y="756830"/>
                    <a:pt x="799321" y="789372"/>
                    <a:pt x="775327" y="813366"/>
                  </a:cubicBezTo>
                  <a:cubicBezTo>
                    <a:pt x="751333" y="837359"/>
                    <a:pt x="718791" y="850839"/>
                    <a:pt x="684859" y="850839"/>
                  </a:cubicBezTo>
                  <a:lnTo>
                    <a:pt x="127941" y="850839"/>
                  </a:lnTo>
                  <a:cubicBezTo>
                    <a:pt x="94009" y="850839"/>
                    <a:pt x="61467" y="837359"/>
                    <a:pt x="37473" y="813366"/>
                  </a:cubicBezTo>
                  <a:cubicBezTo>
                    <a:pt x="13479" y="789372"/>
                    <a:pt x="0" y="756830"/>
                    <a:pt x="0" y="722898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800767" y="2218057"/>
            <a:ext cx="7020007" cy="573252"/>
            <a:chOff x="0" y="0"/>
            <a:chExt cx="1848891" cy="15098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848891" cy="150980"/>
            </a:xfrm>
            <a:custGeom>
              <a:avLst/>
              <a:gdLst/>
              <a:ahLst/>
              <a:cxnLst/>
              <a:rect l="l" t="t" r="r" b="b"/>
              <a:pathLst>
                <a:path w="1848891" h="150980">
                  <a:moveTo>
                    <a:pt x="0" y="0"/>
                  </a:moveTo>
                  <a:lnTo>
                    <a:pt x="1848891" y="0"/>
                  </a:lnTo>
                  <a:lnTo>
                    <a:pt x="1848891" y="150980"/>
                  </a:lnTo>
                  <a:lnTo>
                    <a:pt x="0" y="150980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2316693" y="2332458"/>
            <a:ext cx="11245071" cy="14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Now"/>
              </a:rPr>
              <a:t>Cuidado“¿Cómo estás?”- Alabanza- </a:t>
            </a:r>
            <a:r>
              <a:rPr lang="en-US" sz="3000">
                <a:solidFill>
                  <a:srgbClr val="FBFFFC"/>
                </a:solidFill>
                <a:latin typeface="Now"/>
              </a:rPr>
              <a:t>Celebrando la Fidelidad - Rendición de Cuentas &amp; Repaso - Fomentar Visión &amp; Ánimo - Visión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078395" y="892867"/>
            <a:ext cx="10131209" cy="821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112"/>
              </a:lnSpc>
              <a:spcBef>
                <a:spcPct val="0"/>
              </a:spcBef>
            </a:pPr>
            <a:r>
              <a:rPr lang="en-US" sz="6112" dirty="0">
                <a:solidFill>
                  <a:srgbClr val="000000"/>
                </a:solidFill>
                <a:latin typeface="Now Bold"/>
              </a:rPr>
              <a:t>MIRANDO HACIA ATRÁS</a:t>
            </a:r>
          </a:p>
        </p:txBody>
      </p:sp>
      <p:sp>
        <p:nvSpPr>
          <p:cNvPr id="40" name="TextBox 40"/>
          <p:cNvSpPr txBox="1"/>
          <p:nvPr/>
        </p:nvSpPr>
        <p:spPr>
          <a:xfrm rot="-5400000">
            <a:off x="701194" y="2619682"/>
            <a:ext cx="1877399" cy="343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5"/>
              </a:lnSpc>
              <a:spcBef>
                <a:spcPct val="0"/>
              </a:spcBef>
            </a:pPr>
            <a:r>
              <a:rPr lang="en-US" sz="1940" spc="83">
                <a:solidFill>
                  <a:srgbClr val="FBFFFC"/>
                </a:solidFill>
                <a:latin typeface="Now"/>
              </a:rPr>
              <a:t>ORIGINAL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267180" y="7399780"/>
            <a:ext cx="11671730" cy="187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Ayudará a pensar a la persona y a reflexionar.</a:t>
            </a:r>
            <a:r>
              <a:rPr lang="en-US" sz="3000">
                <a:solidFill>
                  <a:srgbClr val="387B83"/>
                </a:solidFill>
                <a:latin typeface="Now"/>
              </a:rPr>
              <a:t> “¿Cómo te sientes?” </a:t>
            </a:r>
            <a:r>
              <a:rPr lang="en-US" sz="3000">
                <a:solidFill>
                  <a:srgbClr val="000000"/>
                </a:solidFill>
                <a:latin typeface="Now"/>
              </a:rPr>
              <a:t>Celebrando la Fidelidad - </a:t>
            </a:r>
            <a:r>
              <a:rPr lang="en-US" sz="3000">
                <a:solidFill>
                  <a:srgbClr val="387B83"/>
                </a:solidFill>
                <a:latin typeface="Now"/>
              </a:rPr>
              <a:t>¿Cuentame como lo lograste? - </a:t>
            </a:r>
            <a:r>
              <a:rPr lang="en-US" sz="3000">
                <a:solidFill>
                  <a:srgbClr val="000000"/>
                </a:solidFill>
                <a:latin typeface="Now"/>
              </a:rPr>
              <a:t>Fomentar Visión &amp; Ánimo </a:t>
            </a:r>
            <a:r>
              <a:rPr lang="en-US" sz="3000">
                <a:solidFill>
                  <a:srgbClr val="387B83"/>
                </a:solidFill>
                <a:latin typeface="Now"/>
              </a:rPr>
              <a:t>- ¿Qué es lo más gratificante de tu hiciste?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799872" y="2964508"/>
            <a:ext cx="2636328" cy="133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  <a:spcBef>
                <a:spcPct val="0"/>
              </a:spcBef>
            </a:pPr>
            <a:r>
              <a:rPr lang="en-US" sz="2191">
                <a:solidFill>
                  <a:srgbClr val="FFFFFF"/>
                </a:solidFill>
                <a:latin typeface="Now"/>
              </a:rPr>
              <a:t>LAS PARTES ROJAS  SON IMPORTANTES PARA LA MULTIPLICACIÓN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4574986" y="5641641"/>
            <a:ext cx="3086100" cy="3230528"/>
            <a:chOff x="0" y="0"/>
            <a:chExt cx="812800" cy="850839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50839"/>
            </a:xfrm>
            <a:custGeom>
              <a:avLst/>
              <a:gdLst/>
              <a:ahLst/>
              <a:cxnLst/>
              <a:rect l="l" t="t" r="r" b="b"/>
              <a:pathLst>
                <a:path w="812800" h="850839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22898"/>
                  </a:lnTo>
                  <a:cubicBezTo>
                    <a:pt x="812800" y="756830"/>
                    <a:pt x="799321" y="789372"/>
                    <a:pt x="775327" y="813366"/>
                  </a:cubicBezTo>
                  <a:cubicBezTo>
                    <a:pt x="751333" y="837359"/>
                    <a:pt x="718791" y="850839"/>
                    <a:pt x="684859" y="850839"/>
                  </a:cubicBezTo>
                  <a:lnTo>
                    <a:pt x="127941" y="850839"/>
                  </a:lnTo>
                  <a:cubicBezTo>
                    <a:pt x="94009" y="850839"/>
                    <a:pt x="61467" y="837359"/>
                    <a:pt x="37473" y="813366"/>
                  </a:cubicBezTo>
                  <a:cubicBezTo>
                    <a:pt x="13479" y="789372"/>
                    <a:pt x="0" y="756830"/>
                    <a:pt x="0" y="722898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4799872" y="6604479"/>
            <a:ext cx="2636328" cy="1668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  <a:spcBef>
                <a:spcPct val="0"/>
              </a:spcBef>
            </a:pPr>
            <a:r>
              <a:rPr lang="en-US" sz="2191">
                <a:solidFill>
                  <a:srgbClr val="FFFFFF"/>
                </a:solidFill>
                <a:latin typeface="Now"/>
              </a:rPr>
              <a:t>LAS PARTES VERDES SON IMPORTANTES PARA EL CRECIMIENTO Y SALUD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24684" y="454155"/>
            <a:ext cx="9220183" cy="9254888"/>
            <a:chOff x="0" y="0"/>
            <a:chExt cx="12293577" cy="123398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12293577" cy="1233985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alphaModFix amt="2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4778187" y="886316"/>
              <a:ext cx="2737203" cy="411328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alphaModFix amt="2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3672830">
              <a:off x="2040983" y="5881472"/>
              <a:ext cx="2737203" cy="411328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alphaModFix amt="2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589580">
              <a:off x="7244056" y="5908518"/>
              <a:ext cx="2737203" cy="4113284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28700" y="2001670"/>
            <a:ext cx="1187899" cy="1524000"/>
            <a:chOff x="0" y="0"/>
            <a:chExt cx="312862" cy="40138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2862" cy="401383"/>
            </a:xfrm>
            <a:custGeom>
              <a:avLst/>
              <a:gdLst/>
              <a:ahLst/>
              <a:cxnLst/>
              <a:rect l="l" t="t" r="r" b="b"/>
              <a:pathLst>
                <a:path w="312862" h="401383">
                  <a:moveTo>
                    <a:pt x="0" y="0"/>
                  </a:moveTo>
                  <a:lnTo>
                    <a:pt x="312862" y="0"/>
                  </a:lnTo>
                  <a:lnTo>
                    <a:pt x="312862" y="401383"/>
                  </a:lnTo>
                  <a:lnTo>
                    <a:pt x="0" y="4013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69756" y="4171802"/>
            <a:ext cx="1187899" cy="2184625"/>
            <a:chOff x="0" y="0"/>
            <a:chExt cx="1583866" cy="291283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583866" cy="2912833"/>
              <a:chOff x="0" y="0"/>
              <a:chExt cx="312862" cy="57537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12862" cy="575374"/>
              </a:xfrm>
              <a:custGeom>
                <a:avLst/>
                <a:gdLst/>
                <a:ahLst/>
                <a:cxnLst/>
                <a:rect l="l" t="t" r="r" b="b"/>
                <a:pathLst>
                  <a:path w="312862" h="575374">
                    <a:moveTo>
                      <a:pt x="0" y="0"/>
                    </a:moveTo>
                    <a:lnTo>
                      <a:pt x="312862" y="0"/>
                    </a:lnTo>
                    <a:lnTo>
                      <a:pt x="312862" y="575374"/>
                    </a:lnTo>
                    <a:lnTo>
                      <a:pt x="0" y="57537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 rot="-5400000">
              <a:off x="-428738" y="1235518"/>
              <a:ext cx="2503199" cy="441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5"/>
                </a:lnSpc>
                <a:spcBef>
                  <a:spcPct val="0"/>
                </a:spcBef>
              </a:pPr>
              <a:r>
                <a:rPr lang="en-US" sz="1940" spc="83">
                  <a:solidFill>
                    <a:srgbClr val="FBFFFC"/>
                  </a:solidFill>
                  <a:latin typeface="Now"/>
                </a:rPr>
                <a:t>EJEMPLO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90694" y="6923809"/>
            <a:ext cx="1187899" cy="2785234"/>
            <a:chOff x="0" y="0"/>
            <a:chExt cx="1583866" cy="3713646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155531"/>
              <a:ext cx="1583866" cy="3453383"/>
              <a:chOff x="0" y="0"/>
              <a:chExt cx="312862" cy="68215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12862" cy="682150"/>
              </a:xfrm>
              <a:custGeom>
                <a:avLst/>
                <a:gdLst/>
                <a:ahLst/>
                <a:cxnLst/>
                <a:rect l="l" t="t" r="r" b="b"/>
                <a:pathLst>
                  <a:path w="312862" h="682150">
                    <a:moveTo>
                      <a:pt x="0" y="0"/>
                    </a:moveTo>
                    <a:lnTo>
                      <a:pt x="312862" y="0"/>
                    </a:lnTo>
                    <a:lnTo>
                      <a:pt x="312862" y="682150"/>
                    </a:lnTo>
                    <a:lnTo>
                      <a:pt x="0" y="68215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 rot="-5400000">
              <a:off x="-1105391" y="1662138"/>
              <a:ext cx="3713646" cy="389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9"/>
                </a:lnSpc>
                <a:spcBef>
                  <a:spcPct val="0"/>
                </a:spcBef>
              </a:pPr>
              <a:r>
                <a:rPr lang="en-US" sz="1740" spc="74">
                  <a:solidFill>
                    <a:srgbClr val="FBFFFC"/>
                  </a:solidFill>
                  <a:latin typeface="Now"/>
                </a:rPr>
                <a:t>ACOMPAÑAMIENTO</a:t>
              </a:r>
            </a:p>
          </p:txBody>
        </p:sp>
      </p:grpSp>
      <p:sp>
        <p:nvSpPr>
          <p:cNvPr id="20" name="AutoShape 20"/>
          <p:cNvSpPr/>
          <p:nvPr/>
        </p:nvSpPr>
        <p:spPr>
          <a:xfrm rot="-5962">
            <a:off x="2670802" y="7209280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GT"/>
          </a:p>
        </p:txBody>
      </p:sp>
      <p:sp>
        <p:nvSpPr>
          <p:cNvPr id="21" name="AutoShape 21"/>
          <p:cNvSpPr/>
          <p:nvPr/>
        </p:nvSpPr>
        <p:spPr>
          <a:xfrm rot="-5962">
            <a:off x="2670802" y="3739534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GT"/>
          </a:p>
        </p:txBody>
      </p:sp>
      <p:grpSp>
        <p:nvGrpSpPr>
          <p:cNvPr id="22" name="Group 22"/>
          <p:cNvGrpSpPr/>
          <p:nvPr/>
        </p:nvGrpSpPr>
        <p:grpSpPr>
          <a:xfrm>
            <a:off x="14574986" y="1885718"/>
            <a:ext cx="3086100" cy="3230528"/>
            <a:chOff x="0" y="0"/>
            <a:chExt cx="812800" cy="85083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50839"/>
            </a:xfrm>
            <a:custGeom>
              <a:avLst/>
              <a:gdLst/>
              <a:ahLst/>
              <a:cxnLst/>
              <a:rect l="l" t="t" r="r" b="b"/>
              <a:pathLst>
                <a:path w="812800" h="850839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22898"/>
                  </a:lnTo>
                  <a:cubicBezTo>
                    <a:pt x="812800" y="756830"/>
                    <a:pt x="799321" y="789372"/>
                    <a:pt x="775327" y="813366"/>
                  </a:cubicBezTo>
                  <a:cubicBezTo>
                    <a:pt x="751333" y="837359"/>
                    <a:pt x="718791" y="850839"/>
                    <a:pt x="684859" y="850839"/>
                  </a:cubicBezTo>
                  <a:lnTo>
                    <a:pt x="127941" y="850839"/>
                  </a:lnTo>
                  <a:cubicBezTo>
                    <a:pt x="94009" y="850839"/>
                    <a:pt x="61467" y="837359"/>
                    <a:pt x="37473" y="813366"/>
                  </a:cubicBezTo>
                  <a:cubicBezTo>
                    <a:pt x="13479" y="789372"/>
                    <a:pt x="0" y="756830"/>
                    <a:pt x="0" y="722898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859916" y="2185599"/>
            <a:ext cx="2978349" cy="672483"/>
            <a:chOff x="0" y="0"/>
            <a:chExt cx="784421" cy="17711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84421" cy="177115"/>
            </a:xfrm>
            <a:custGeom>
              <a:avLst/>
              <a:gdLst/>
              <a:ahLst/>
              <a:cxnLst/>
              <a:rect l="l" t="t" r="r" b="b"/>
              <a:pathLst>
                <a:path w="784421" h="177115">
                  <a:moveTo>
                    <a:pt x="0" y="0"/>
                  </a:moveTo>
                  <a:lnTo>
                    <a:pt x="784421" y="0"/>
                  </a:lnTo>
                  <a:lnTo>
                    <a:pt x="784421" y="177115"/>
                  </a:lnTo>
                  <a:lnTo>
                    <a:pt x="0" y="177115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318193" y="4756582"/>
            <a:ext cx="11853820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Mencionar  de lo que se hablará hoy, basado en la obediencia y contenido biblico</a:t>
            </a:r>
            <a:r>
              <a:rPr lang="en-US" sz="3000">
                <a:solidFill>
                  <a:srgbClr val="387B83"/>
                </a:solidFill>
                <a:latin typeface="Now"/>
              </a:rPr>
              <a:t>“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316693" y="2294358"/>
            <a:ext cx="11245071" cy="102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080"/>
              </a:lnSpc>
              <a:buFont typeface="Arial"/>
              <a:buChar char="•"/>
            </a:pPr>
            <a:r>
              <a:rPr lang="en-US" sz="3000" spc="30">
                <a:solidFill>
                  <a:srgbClr val="FBFFFC"/>
                </a:solidFill>
                <a:latin typeface="Now"/>
              </a:rPr>
              <a:t>Nueva Lección.</a:t>
            </a:r>
            <a:r>
              <a:rPr lang="en-US" sz="3000" spc="30">
                <a:solidFill>
                  <a:srgbClr val="000000"/>
                </a:solidFill>
                <a:latin typeface="Now"/>
              </a:rPr>
              <a:t> </a:t>
            </a:r>
            <a:r>
              <a:rPr lang="en-US" sz="3000" spc="30">
                <a:solidFill>
                  <a:srgbClr val="387B83"/>
                </a:solidFill>
                <a:latin typeface="Now"/>
              </a:rPr>
              <a:t>Estudio Bíblico Basado en la Obediencia (Contenido Bíblico que lleva a obedecer)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954047" y="828204"/>
            <a:ext cx="10237688" cy="822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112"/>
              </a:lnSpc>
              <a:spcBef>
                <a:spcPct val="0"/>
              </a:spcBef>
            </a:pPr>
            <a:r>
              <a:rPr lang="en-US" sz="6112" dirty="0">
                <a:solidFill>
                  <a:srgbClr val="000000"/>
                </a:solidFill>
                <a:latin typeface="Now Bold"/>
              </a:rPr>
              <a:t>MIRANDO HACIA ARRIBA</a:t>
            </a:r>
          </a:p>
        </p:txBody>
      </p:sp>
      <p:sp>
        <p:nvSpPr>
          <p:cNvPr id="31" name="TextBox 31"/>
          <p:cNvSpPr txBox="1"/>
          <p:nvPr/>
        </p:nvSpPr>
        <p:spPr>
          <a:xfrm rot="-5400000">
            <a:off x="701194" y="2619682"/>
            <a:ext cx="1877399" cy="343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5"/>
              </a:lnSpc>
              <a:spcBef>
                <a:spcPct val="0"/>
              </a:spcBef>
            </a:pPr>
            <a:r>
              <a:rPr lang="en-US" sz="1940" spc="83">
                <a:solidFill>
                  <a:srgbClr val="FBFFFC"/>
                </a:solidFill>
                <a:latin typeface="Now"/>
              </a:rPr>
              <a:t>ORIGINAL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257655" y="7836366"/>
            <a:ext cx="11671730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Ayudar a pensar a la persona y a reflexionar hacerca del contenido dado ese día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799872" y="2848556"/>
            <a:ext cx="2636328" cy="1668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  <a:spcBef>
                <a:spcPct val="0"/>
              </a:spcBef>
            </a:pPr>
            <a:r>
              <a:rPr lang="en-US" sz="2191">
                <a:solidFill>
                  <a:srgbClr val="FFFFFF"/>
                </a:solidFill>
                <a:latin typeface="Now"/>
              </a:rPr>
              <a:t>LAS PARTES VERDES SON IMPORTANTES PARA EL CRECIMIENTO Y SALUD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9144000" y="547233"/>
            <a:ext cx="9158062" cy="91925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2703496" y="1207491"/>
            <a:ext cx="2039071" cy="306417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318193" y="4900058"/>
            <a:ext cx="11611192" cy="14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Preguntar qué hará en la práctica. Segun las lecciones; de cuales serán tus metas?¿Qué harás? ¿Qué implementarás de lo aprendido hoy?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2001670"/>
            <a:ext cx="1187899" cy="1524000"/>
            <a:chOff x="0" y="0"/>
            <a:chExt cx="312862" cy="4013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2862" cy="401383"/>
            </a:xfrm>
            <a:custGeom>
              <a:avLst/>
              <a:gdLst/>
              <a:ahLst/>
              <a:cxnLst/>
              <a:rect l="l" t="t" r="r" b="b"/>
              <a:pathLst>
                <a:path w="312862" h="401383">
                  <a:moveTo>
                    <a:pt x="0" y="0"/>
                  </a:moveTo>
                  <a:lnTo>
                    <a:pt x="312862" y="0"/>
                  </a:lnTo>
                  <a:lnTo>
                    <a:pt x="312862" y="401383"/>
                  </a:lnTo>
                  <a:lnTo>
                    <a:pt x="0" y="4013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9756" y="4315279"/>
            <a:ext cx="1187899" cy="2184625"/>
            <a:chOff x="0" y="0"/>
            <a:chExt cx="1583866" cy="291283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583866" cy="2912833"/>
              <a:chOff x="0" y="0"/>
              <a:chExt cx="312862" cy="57537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12862" cy="575374"/>
              </a:xfrm>
              <a:custGeom>
                <a:avLst/>
                <a:gdLst/>
                <a:ahLst/>
                <a:cxnLst/>
                <a:rect l="l" t="t" r="r" b="b"/>
                <a:pathLst>
                  <a:path w="312862" h="575374">
                    <a:moveTo>
                      <a:pt x="0" y="0"/>
                    </a:moveTo>
                    <a:lnTo>
                      <a:pt x="312862" y="0"/>
                    </a:lnTo>
                    <a:lnTo>
                      <a:pt x="312862" y="575374"/>
                    </a:lnTo>
                    <a:lnTo>
                      <a:pt x="0" y="57537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 rot="-5400000">
              <a:off x="-428738" y="1235518"/>
              <a:ext cx="2503199" cy="441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5"/>
                </a:lnSpc>
                <a:spcBef>
                  <a:spcPct val="0"/>
                </a:spcBef>
              </a:pPr>
              <a:r>
                <a:rPr lang="en-US" sz="1940" spc="83">
                  <a:solidFill>
                    <a:srgbClr val="FBFFFC"/>
                  </a:solidFill>
                  <a:latin typeface="Now"/>
                </a:rPr>
                <a:t>EJEMPLO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90694" y="6923809"/>
            <a:ext cx="1187899" cy="2785234"/>
            <a:chOff x="0" y="0"/>
            <a:chExt cx="1583866" cy="3713646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155531"/>
              <a:ext cx="1583866" cy="3453383"/>
              <a:chOff x="0" y="0"/>
              <a:chExt cx="312862" cy="68215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12862" cy="682150"/>
              </a:xfrm>
              <a:custGeom>
                <a:avLst/>
                <a:gdLst/>
                <a:ahLst/>
                <a:cxnLst/>
                <a:rect l="l" t="t" r="r" b="b"/>
                <a:pathLst>
                  <a:path w="312862" h="682150">
                    <a:moveTo>
                      <a:pt x="0" y="0"/>
                    </a:moveTo>
                    <a:lnTo>
                      <a:pt x="312862" y="0"/>
                    </a:lnTo>
                    <a:lnTo>
                      <a:pt x="312862" y="682150"/>
                    </a:lnTo>
                    <a:lnTo>
                      <a:pt x="0" y="68215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s-GT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 rot="-5400000">
              <a:off x="-1105391" y="1662138"/>
              <a:ext cx="3713646" cy="389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9"/>
                </a:lnSpc>
                <a:spcBef>
                  <a:spcPct val="0"/>
                </a:spcBef>
              </a:pPr>
              <a:r>
                <a:rPr lang="en-US" sz="1740" spc="74">
                  <a:solidFill>
                    <a:srgbClr val="FBFFFC"/>
                  </a:solidFill>
                  <a:latin typeface="Now"/>
                </a:rPr>
                <a:t>ACOMPAÑAMIENTO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 rot="-5962">
            <a:off x="2670802" y="7209280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GT"/>
          </a:p>
        </p:txBody>
      </p:sp>
      <p:grpSp>
        <p:nvGrpSpPr>
          <p:cNvPr id="19" name="Group 19"/>
          <p:cNvGrpSpPr/>
          <p:nvPr/>
        </p:nvGrpSpPr>
        <p:grpSpPr>
          <a:xfrm>
            <a:off x="2766414" y="1869171"/>
            <a:ext cx="10717589" cy="788873"/>
            <a:chOff x="0" y="0"/>
            <a:chExt cx="2822740" cy="20776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822740" cy="207769"/>
            </a:xfrm>
            <a:custGeom>
              <a:avLst/>
              <a:gdLst/>
              <a:ahLst/>
              <a:cxnLst/>
              <a:rect l="l" t="t" r="r" b="b"/>
              <a:pathLst>
                <a:path w="2822740" h="207769">
                  <a:moveTo>
                    <a:pt x="0" y="0"/>
                  </a:moveTo>
                  <a:lnTo>
                    <a:pt x="2822740" y="0"/>
                  </a:lnTo>
                  <a:lnTo>
                    <a:pt x="2822740" y="207769"/>
                  </a:lnTo>
                  <a:lnTo>
                    <a:pt x="0" y="207769"/>
                  </a:lnTo>
                  <a:close/>
                </a:path>
              </a:pathLst>
            </a:custGeom>
            <a:solidFill>
              <a:srgbClr val="BF1818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766414" y="2253614"/>
            <a:ext cx="6630901" cy="788873"/>
            <a:chOff x="0" y="0"/>
            <a:chExt cx="1746410" cy="20776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46410" cy="207769"/>
            </a:xfrm>
            <a:custGeom>
              <a:avLst/>
              <a:gdLst/>
              <a:ahLst/>
              <a:cxnLst/>
              <a:rect l="l" t="t" r="r" b="b"/>
              <a:pathLst>
                <a:path w="1746410" h="207769">
                  <a:moveTo>
                    <a:pt x="0" y="0"/>
                  </a:moveTo>
                  <a:lnTo>
                    <a:pt x="1746410" y="0"/>
                  </a:lnTo>
                  <a:lnTo>
                    <a:pt x="1746410" y="207769"/>
                  </a:lnTo>
                  <a:lnTo>
                    <a:pt x="0" y="207769"/>
                  </a:lnTo>
                  <a:close/>
                </a:path>
              </a:pathLst>
            </a:custGeom>
            <a:solidFill>
              <a:srgbClr val="BF1818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9237" y="2985337"/>
            <a:ext cx="3401015" cy="634731"/>
            <a:chOff x="0" y="0"/>
            <a:chExt cx="895741" cy="16717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95741" cy="167172"/>
            </a:xfrm>
            <a:custGeom>
              <a:avLst/>
              <a:gdLst/>
              <a:ahLst/>
              <a:cxnLst/>
              <a:rect l="l" t="t" r="r" b="b"/>
              <a:pathLst>
                <a:path w="895741" h="167172">
                  <a:moveTo>
                    <a:pt x="0" y="0"/>
                  </a:moveTo>
                  <a:lnTo>
                    <a:pt x="895741" y="0"/>
                  </a:lnTo>
                  <a:lnTo>
                    <a:pt x="895741" y="167172"/>
                  </a:lnTo>
                  <a:lnTo>
                    <a:pt x="0" y="167172"/>
                  </a:lnTo>
                  <a:close/>
                </a:path>
              </a:pathLst>
            </a:custGeom>
            <a:solidFill>
              <a:srgbClr val="BF1818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257655" y="7836366"/>
            <a:ext cx="11671730" cy="187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Ayudar a la persona a reflexionar en un futuro. Preguntas como: ¿Cómo lo haras?¿Qué haras?¿Cuándo lo haras?¿Cuál es el siguiente paso que tomarás?</a:t>
            </a:r>
          </a:p>
          <a:p>
            <a:pPr>
              <a:lnSpc>
                <a:spcPts val="3690"/>
              </a:lnSpc>
            </a:pPr>
            <a:endParaRPr lang="en-US" sz="3000">
              <a:solidFill>
                <a:srgbClr val="000000"/>
              </a:solidFill>
              <a:latin typeface="Now"/>
            </a:endParaRPr>
          </a:p>
        </p:txBody>
      </p:sp>
      <p:sp>
        <p:nvSpPr>
          <p:cNvPr id="29" name="AutoShape 29"/>
          <p:cNvSpPr/>
          <p:nvPr/>
        </p:nvSpPr>
        <p:spPr>
          <a:xfrm rot="-5962">
            <a:off x="2670802" y="3883010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GT"/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4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672830">
            <a:off x="10664424" y="4928617"/>
            <a:ext cx="2039071" cy="30641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589580">
            <a:off x="14540437" y="4948765"/>
            <a:ext cx="2039071" cy="3064178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>
            <a:off x="14581588" y="1912972"/>
            <a:ext cx="3086100" cy="3230528"/>
            <a:chOff x="0" y="0"/>
            <a:chExt cx="812800" cy="85083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50839"/>
            </a:xfrm>
            <a:custGeom>
              <a:avLst/>
              <a:gdLst/>
              <a:ahLst/>
              <a:cxnLst/>
              <a:rect l="l" t="t" r="r" b="b"/>
              <a:pathLst>
                <a:path w="812800" h="850839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22898"/>
                  </a:lnTo>
                  <a:cubicBezTo>
                    <a:pt x="812800" y="756830"/>
                    <a:pt x="799321" y="789372"/>
                    <a:pt x="775327" y="813366"/>
                  </a:cubicBezTo>
                  <a:cubicBezTo>
                    <a:pt x="751333" y="837359"/>
                    <a:pt x="718791" y="850839"/>
                    <a:pt x="684859" y="850839"/>
                  </a:cubicBezTo>
                  <a:lnTo>
                    <a:pt x="127941" y="850839"/>
                  </a:lnTo>
                  <a:cubicBezTo>
                    <a:pt x="94009" y="850839"/>
                    <a:pt x="61467" y="837359"/>
                    <a:pt x="37473" y="813366"/>
                  </a:cubicBezTo>
                  <a:cubicBezTo>
                    <a:pt x="13479" y="789372"/>
                    <a:pt x="0" y="756830"/>
                    <a:pt x="0" y="722898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4574986" y="5641641"/>
            <a:ext cx="3086100" cy="3230528"/>
            <a:chOff x="0" y="0"/>
            <a:chExt cx="812800" cy="85083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50839"/>
            </a:xfrm>
            <a:custGeom>
              <a:avLst/>
              <a:gdLst/>
              <a:ahLst/>
              <a:cxnLst/>
              <a:rect l="l" t="t" r="r" b="b"/>
              <a:pathLst>
                <a:path w="812800" h="850839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22898"/>
                  </a:lnTo>
                  <a:cubicBezTo>
                    <a:pt x="812800" y="756830"/>
                    <a:pt x="799321" y="789372"/>
                    <a:pt x="775327" y="813366"/>
                  </a:cubicBezTo>
                  <a:cubicBezTo>
                    <a:pt x="751333" y="837359"/>
                    <a:pt x="718791" y="850839"/>
                    <a:pt x="684859" y="850839"/>
                  </a:cubicBezTo>
                  <a:lnTo>
                    <a:pt x="127941" y="850839"/>
                  </a:lnTo>
                  <a:cubicBezTo>
                    <a:pt x="94009" y="850839"/>
                    <a:pt x="61467" y="837359"/>
                    <a:pt x="37473" y="813366"/>
                  </a:cubicBezTo>
                  <a:cubicBezTo>
                    <a:pt x="13479" y="789372"/>
                    <a:pt x="0" y="756830"/>
                    <a:pt x="0" y="722898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850253" y="2985337"/>
            <a:ext cx="4221666" cy="634731"/>
            <a:chOff x="0" y="0"/>
            <a:chExt cx="1111879" cy="16717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111879" cy="167172"/>
            </a:xfrm>
            <a:custGeom>
              <a:avLst/>
              <a:gdLst/>
              <a:ahLst/>
              <a:cxnLst/>
              <a:rect l="l" t="t" r="r" b="b"/>
              <a:pathLst>
                <a:path w="1111879" h="167172">
                  <a:moveTo>
                    <a:pt x="0" y="0"/>
                  </a:moveTo>
                  <a:lnTo>
                    <a:pt x="1111879" y="0"/>
                  </a:lnTo>
                  <a:lnTo>
                    <a:pt x="1111879" y="167172"/>
                  </a:lnTo>
                  <a:lnTo>
                    <a:pt x="0" y="167172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2197549" y="2020737"/>
            <a:ext cx="11712786" cy="151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990"/>
              </a:lnSpc>
              <a:buFont typeface="Arial"/>
              <a:buChar char="•"/>
            </a:pPr>
            <a:r>
              <a:rPr lang="en-US" sz="3000">
                <a:solidFill>
                  <a:srgbClr val="FBFFFC"/>
                </a:solidFill>
                <a:latin typeface="Now"/>
              </a:rPr>
              <a:t>Preparándose para la Misión. Práctica. Confianza para obedecer y entrenar a los demás -</a:t>
            </a:r>
            <a:r>
              <a:rPr lang="en-US" sz="3000">
                <a:solidFill>
                  <a:srgbClr val="000000"/>
                </a:solidFill>
                <a:latin typeface="Now"/>
              </a:rPr>
              <a:t> Aplicaciones para Alcanzar la Misión. </a:t>
            </a:r>
            <a:r>
              <a:rPr lang="en-US" sz="3000">
                <a:solidFill>
                  <a:srgbClr val="FFFFFF"/>
                </a:solidFill>
                <a:latin typeface="Now"/>
              </a:rPr>
              <a:t>Establecer metas</a:t>
            </a:r>
            <a:r>
              <a:rPr lang="en-US" sz="3000">
                <a:solidFill>
                  <a:srgbClr val="FBFFFC"/>
                </a:solidFill>
                <a:latin typeface="Now"/>
              </a:rPr>
              <a:t>- Orando por la Misión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514600" y="849661"/>
            <a:ext cx="12420600" cy="822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112"/>
              </a:lnSpc>
              <a:spcBef>
                <a:spcPct val="0"/>
              </a:spcBef>
            </a:pPr>
            <a:r>
              <a:rPr lang="en-US" sz="6112" dirty="0">
                <a:solidFill>
                  <a:srgbClr val="000000"/>
                </a:solidFill>
                <a:latin typeface="Now Bold"/>
              </a:rPr>
              <a:t>MIRANDO HACIA ADELANTE</a:t>
            </a:r>
          </a:p>
        </p:txBody>
      </p:sp>
      <p:sp>
        <p:nvSpPr>
          <p:cNvPr id="43" name="TextBox 43"/>
          <p:cNvSpPr txBox="1"/>
          <p:nvPr/>
        </p:nvSpPr>
        <p:spPr>
          <a:xfrm rot="-5400000">
            <a:off x="701194" y="2619682"/>
            <a:ext cx="1877399" cy="343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5"/>
              </a:lnSpc>
              <a:spcBef>
                <a:spcPct val="0"/>
              </a:spcBef>
            </a:pPr>
            <a:r>
              <a:rPr lang="en-US" sz="1940" spc="83">
                <a:solidFill>
                  <a:srgbClr val="FBFFFC"/>
                </a:solidFill>
                <a:latin typeface="Now"/>
              </a:rPr>
              <a:t>ORIGINAL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806474" y="2936993"/>
            <a:ext cx="2636328" cy="133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  <a:spcBef>
                <a:spcPct val="0"/>
              </a:spcBef>
            </a:pPr>
            <a:r>
              <a:rPr lang="en-US" sz="2191">
                <a:solidFill>
                  <a:srgbClr val="FFFFFF"/>
                </a:solidFill>
                <a:latin typeface="Now"/>
              </a:rPr>
              <a:t>LAS PARTES ROJAS  SON IMPORTANTES PARA LA MULTIPLICACIÓN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4806474" y="6471329"/>
            <a:ext cx="2636328" cy="1668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  <a:spcBef>
                <a:spcPct val="0"/>
              </a:spcBef>
            </a:pPr>
            <a:r>
              <a:rPr lang="en-US" sz="2191">
                <a:solidFill>
                  <a:srgbClr val="FFFFFF"/>
                </a:solidFill>
                <a:latin typeface="Now"/>
              </a:rPr>
              <a:t>LAS PARTES VERDES SON IMPORTANTES PARA EL CRECIMIENTO Y SALUD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1999"/>
          </a:blip>
          <a:srcRect l="33038" t="444" r="25033" b="118"/>
          <a:stretch>
            <a:fillRect/>
          </a:stretch>
        </p:blipFill>
        <p:spPr>
          <a:xfrm>
            <a:off x="0" y="-107991"/>
            <a:ext cx="6646947" cy="1050298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3783186" y="4708039"/>
            <a:ext cx="7903842" cy="7903842"/>
            <a:chOff x="0" y="0"/>
            <a:chExt cx="1708150" cy="17081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>
                <a:alpha val="49804"/>
              </a:srgbClr>
            </a:solidFill>
          </p:spPr>
          <p:txBody>
            <a:bodyPr/>
            <a:lstStyle/>
            <a:p>
              <a:endParaRPr lang="es-GT"/>
            </a:p>
          </p:txBody>
        </p:sp>
      </p:grpSp>
      <p:sp>
        <p:nvSpPr>
          <p:cNvPr id="5" name="AutoShape 5"/>
          <p:cNvSpPr/>
          <p:nvPr/>
        </p:nvSpPr>
        <p:spPr>
          <a:xfrm>
            <a:off x="6640796" y="10062287"/>
            <a:ext cx="11669985" cy="224713"/>
          </a:xfrm>
          <a:prstGeom prst="rect">
            <a:avLst/>
          </a:prstGeom>
          <a:solidFill>
            <a:srgbClr val="BF1819"/>
          </a:solidFill>
        </p:spPr>
        <p:txBody>
          <a:bodyPr/>
          <a:lstStyle/>
          <a:p>
            <a:endParaRPr lang="es-GT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120656" y="381000"/>
            <a:ext cx="2143125" cy="21431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5758" y="7799285"/>
            <a:ext cx="4975430" cy="2487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93767" y="3725415"/>
            <a:ext cx="6451233" cy="645123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858000" y="131725"/>
            <a:ext cx="10770432" cy="4487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200"/>
              </a:lnSpc>
            </a:pPr>
            <a:r>
              <a:rPr lang="en-US" sz="8000" spc="160" dirty="0" err="1">
                <a:solidFill>
                  <a:srgbClr val="111B1E"/>
                </a:solidFill>
                <a:latin typeface="Montserrat Light Bold"/>
              </a:rPr>
              <a:t>Estrategia</a:t>
            </a:r>
            <a:endParaRPr lang="en-US" sz="8000" spc="160" dirty="0">
              <a:solidFill>
                <a:srgbClr val="111B1E"/>
              </a:solidFill>
              <a:latin typeface="Montserrat Light Bold"/>
            </a:endParaRPr>
          </a:p>
          <a:p>
            <a:pPr algn="just">
              <a:lnSpc>
                <a:spcPts val="11200"/>
              </a:lnSpc>
            </a:pPr>
            <a:endParaRPr lang="en-US" sz="8000" spc="160" dirty="0">
              <a:solidFill>
                <a:srgbClr val="111B1E"/>
              </a:solidFill>
              <a:latin typeface="Montserrat Light Bold"/>
            </a:endParaRPr>
          </a:p>
          <a:p>
            <a:pPr algn="just">
              <a:lnSpc>
                <a:spcPts val="10728"/>
              </a:lnSpc>
            </a:pPr>
            <a:r>
              <a:rPr lang="en-US" sz="18497" spc="369" dirty="0">
                <a:solidFill>
                  <a:srgbClr val="111B1E"/>
                </a:solidFill>
                <a:latin typeface="Montserrat Light Bold"/>
              </a:rPr>
              <a:t>OCC+M</a:t>
            </a:r>
          </a:p>
        </p:txBody>
      </p:sp>
      <p:grpSp>
        <p:nvGrpSpPr>
          <p:cNvPr id="10" name="Group 16">
            <a:extLst>
              <a:ext uri="{FF2B5EF4-FFF2-40B4-BE49-F238E27FC236}">
                <a16:creationId xmlns:a16="http://schemas.microsoft.com/office/drawing/2014/main" id="{AE6CFF12-961B-8F09-2EAC-19B54E18B5A2}"/>
              </a:ext>
            </a:extLst>
          </p:cNvPr>
          <p:cNvGrpSpPr/>
          <p:nvPr/>
        </p:nvGrpSpPr>
        <p:grpSpPr>
          <a:xfrm>
            <a:off x="1472987" y="1137989"/>
            <a:ext cx="3700971" cy="784048"/>
            <a:chOff x="0" y="0"/>
            <a:chExt cx="4477429" cy="1045397"/>
          </a:xfrm>
        </p:grpSpPr>
        <p:sp>
          <p:nvSpPr>
            <p:cNvPr id="11" name="TextBox 17">
              <a:extLst>
                <a:ext uri="{FF2B5EF4-FFF2-40B4-BE49-F238E27FC236}">
                  <a16:creationId xmlns:a16="http://schemas.microsoft.com/office/drawing/2014/main" id="{7CB29C28-3E66-293E-77DE-410E9D2A545F}"/>
                </a:ext>
              </a:extLst>
            </p:cNvPr>
            <p:cNvSpPr txBox="1"/>
            <p:nvPr/>
          </p:nvSpPr>
          <p:spPr>
            <a:xfrm>
              <a:off x="628300" y="214634"/>
              <a:ext cx="3220828" cy="83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3760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3760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82556832-275B-0139-2A5E-0141A1938CFA}"/>
                </a:ext>
              </a:extLst>
            </p:cNvPr>
            <p:cNvSpPr txBox="1"/>
            <p:nvPr/>
          </p:nvSpPr>
          <p:spPr>
            <a:xfrm>
              <a:off x="0" y="-57150"/>
              <a:ext cx="4477429" cy="50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 spc="777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39334" y="-991842"/>
            <a:ext cx="15495214" cy="12861027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4170565" y="-5821206"/>
            <a:ext cx="10715649" cy="10715649"/>
            <a:chOff x="0" y="0"/>
            <a:chExt cx="1708150" cy="17081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>
                <a:alpha val="49804"/>
              </a:srgbClr>
            </a:solidFill>
          </p:spPr>
          <p:txBody>
            <a:bodyPr/>
            <a:lstStyle/>
            <a:p>
              <a:endParaRPr lang="es-GT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8887" t="21956" r="10716" b="26138"/>
          <a:stretch>
            <a:fillRect/>
          </a:stretch>
        </p:blipFill>
        <p:spPr>
          <a:xfrm>
            <a:off x="13295527" y="7907524"/>
            <a:ext cx="4184430" cy="135077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52313" y="389724"/>
            <a:ext cx="3681062" cy="2472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733"/>
              </a:lnSpc>
            </a:pPr>
            <a:r>
              <a:rPr lang="en-US" sz="12486" spc="112">
                <a:solidFill>
                  <a:srgbClr val="BF1818"/>
                </a:solidFill>
                <a:latin typeface="Montserrat Classic"/>
              </a:rPr>
              <a:t>RED</a:t>
            </a:r>
          </a:p>
          <a:p>
            <a:pPr>
              <a:lnSpc>
                <a:spcPts val="2096"/>
              </a:lnSpc>
            </a:pPr>
            <a:r>
              <a:rPr lang="en-US" sz="4192" spc="37">
                <a:solidFill>
                  <a:srgbClr val="BF1818"/>
                </a:solidFill>
                <a:latin typeface="Montserrat Classic"/>
              </a:rPr>
              <a:t>RELACIONAL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273129" y="2057400"/>
            <a:ext cx="6878574" cy="8229600"/>
            <a:chOff x="0" y="0"/>
            <a:chExt cx="9171432" cy="109728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9171432" cy="109728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75107">
              <a:off x="1541738" y="1260623"/>
              <a:ext cx="4227293" cy="102223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75107" flipH="1">
              <a:off x="1541738" y="2671739"/>
              <a:ext cx="4227293" cy="1022236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75107">
              <a:off x="1541738" y="4078182"/>
              <a:ext cx="4227293" cy="1022236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75107" flipH="1">
              <a:off x="1541811" y="5484625"/>
              <a:ext cx="4227293" cy="1022236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75107">
              <a:off x="1452838" y="6891068"/>
              <a:ext cx="4227293" cy="1022236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rot="75107" flipH="1">
              <a:off x="1452838" y="8297510"/>
              <a:ext cx="4227293" cy="1022236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 rot="64884">
              <a:off x="2655302" y="1391593"/>
              <a:ext cx="2001475" cy="685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FBFFFC"/>
                  </a:solidFill>
                  <a:latin typeface="Now"/>
                </a:rPr>
                <a:t>Vecinos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 rot="64884">
              <a:off x="2655302" y="2802709"/>
              <a:ext cx="2001475" cy="685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FFFFFF"/>
                  </a:solidFill>
                  <a:latin typeface="Now"/>
                </a:rPr>
                <a:t>Familia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 rot="64884">
              <a:off x="2655302" y="4209152"/>
              <a:ext cx="2001475" cy="685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FFFFFF"/>
                  </a:solidFill>
                  <a:latin typeface="Now"/>
                </a:rPr>
                <a:t>Trabajo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 rot="64884">
              <a:off x="2096323" y="5619491"/>
              <a:ext cx="3119433" cy="685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000000"/>
                  </a:solidFill>
                  <a:latin typeface="Now"/>
                </a:rPr>
                <a:t>Universidad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 rot="64884">
              <a:off x="2566401" y="7022037"/>
              <a:ext cx="2001475" cy="68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000000"/>
                  </a:solidFill>
                  <a:latin typeface="Now"/>
                </a:rPr>
                <a:t>Escuela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 rot="64884">
              <a:off x="2096323" y="8442769"/>
              <a:ext cx="3119507" cy="685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000000"/>
                  </a:solidFill>
                  <a:latin typeface="Now"/>
                </a:rPr>
                <a:t>Deporte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657680" y="-3689835"/>
            <a:ext cx="6055992" cy="6055992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</p:grpSp>
      <p:sp>
        <p:nvSpPr>
          <p:cNvPr id="4" name="AutoShape 4"/>
          <p:cNvSpPr/>
          <p:nvPr/>
        </p:nvSpPr>
        <p:spPr>
          <a:xfrm>
            <a:off x="-110450" y="10058477"/>
            <a:ext cx="18508900" cy="228523"/>
          </a:xfrm>
          <a:prstGeom prst="rect">
            <a:avLst/>
          </a:prstGeom>
          <a:solidFill>
            <a:srgbClr val="BF1819"/>
          </a:solidFill>
        </p:spPr>
        <p:txBody>
          <a:bodyPr/>
          <a:lstStyle/>
          <a:p>
            <a:endParaRPr lang="es-GT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3416206" y="7671307"/>
            <a:ext cx="6055992" cy="6055992"/>
            <a:chOff x="0" y="0"/>
            <a:chExt cx="1708150" cy="17081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2291" y="8632736"/>
            <a:ext cx="1885950" cy="188595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205766" y="718332"/>
            <a:ext cx="7172027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20"/>
              </a:lnSpc>
            </a:pPr>
            <a:r>
              <a:rPr lang="en-US" sz="10766" spc="796">
                <a:solidFill>
                  <a:srgbClr val="BF1819"/>
                </a:solidFill>
                <a:latin typeface="Montserrat Classic Bold"/>
              </a:rPr>
              <a:t>ORAR</a:t>
            </a:r>
          </a:p>
        </p:txBody>
      </p:sp>
      <p:sp>
        <p:nvSpPr>
          <p:cNvPr id="9" name="AutoShape 9"/>
          <p:cNvSpPr/>
          <p:nvPr/>
        </p:nvSpPr>
        <p:spPr>
          <a:xfrm rot="-5400000">
            <a:off x="5471199" y="5048289"/>
            <a:ext cx="7345601" cy="190423"/>
          </a:xfrm>
          <a:prstGeom prst="rect">
            <a:avLst/>
          </a:prstGeom>
          <a:solidFill>
            <a:srgbClr val="BF1819"/>
          </a:solidFill>
        </p:spPr>
        <p:txBody>
          <a:bodyPr/>
          <a:lstStyle/>
          <a:p>
            <a:endParaRPr lang="es-GT"/>
          </a:p>
        </p:txBody>
      </p:sp>
      <p:sp>
        <p:nvSpPr>
          <p:cNvPr id="10" name="TextBox 10"/>
          <p:cNvSpPr txBox="1"/>
          <p:nvPr/>
        </p:nvSpPr>
        <p:spPr>
          <a:xfrm>
            <a:off x="9730993" y="2016125"/>
            <a:ext cx="7541266" cy="617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  <a:spcBef>
                <a:spcPct val="0"/>
              </a:spcBef>
            </a:pPr>
            <a:r>
              <a:rPr lang="en-US" sz="3500" spc="70">
                <a:solidFill>
                  <a:srgbClr val="000000"/>
                </a:solidFill>
                <a:latin typeface="Montserrat Light"/>
              </a:rPr>
              <a:t>“Háblale a Dios de las personas antes de hablarles a las personas de Dios.” - Bill Bright</a:t>
            </a:r>
          </a:p>
          <a:p>
            <a:pPr>
              <a:lnSpc>
                <a:spcPts val="4900"/>
              </a:lnSpc>
              <a:spcBef>
                <a:spcPct val="0"/>
              </a:spcBef>
            </a:pPr>
            <a:endParaRPr lang="en-US" sz="3500" spc="70">
              <a:solidFill>
                <a:srgbClr val="000000"/>
              </a:solidFill>
              <a:latin typeface="Montserrat Light"/>
            </a:endParaRPr>
          </a:p>
          <a:p>
            <a:pPr>
              <a:lnSpc>
                <a:spcPts val="4900"/>
              </a:lnSpc>
              <a:spcBef>
                <a:spcPct val="0"/>
              </a:spcBef>
            </a:pPr>
            <a:r>
              <a:rPr lang="en-US" sz="3500" spc="70">
                <a:solidFill>
                  <a:srgbClr val="000000"/>
                </a:solidFill>
                <a:latin typeface="Montserrat Light"/>
              </a:rPr>
              <a:t>Prepare nuestros corazones para compartir el Evangelio y también el corazón del no creyente para recibirlo. La salvación es la obra de Dios en el corazón del hombre.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400064" y="0"/>
            <a:ext cx="4887936" cy="2443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19495" y="2366157"/>
            <a:ext cx="6266580" cy="6266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790191" y="-3603978"/>
            <a:ext cx="6055992" cy="6055992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</p:grpSp>
      <p:sp>
        <p:nvSpPr>
          <p:cNvPr id="4" name="AutoShape 4"/>
          <p:cNvSpPr/>
          <p:nvPr/>
        </p:nvSpPr>
        <p:spPr>
          <a:xfrm>
            <a:off x="-110450" y="10058477"/>
            <a:ext cx="18508900" cy="228523"/>
          </a:xfrm>
          <a:prstGeom prst="rect">
            <a:avLst/>
          </a:prstGeom>
          <a:solidFill>
            <a:srgbClr val="BF1819"/>
          </a:solidFill>
        </p:spPr>
        <p:txBody>
          <a:bodyPr/>
          <a:lstStyle/>
          <a:p>
            <a:endParaRPr lang="es-GT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3416206" y="7671307"/>
            <a:ext cx="6055992" cy="6055992"/>
            <a:chOff x="0" y="0"/>
            <a:chExt cx="1708150" cy="17081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17524" y="-215119"/>
            <a:ext cx="1885950" cy="188595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205766" y="718332"/>
            <a:ext cx="7172027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20"/>
              </a:lnSpc>
            </a:pPr>
            <a:r>
              <a:rPr lang="en-US" sz="10766" spc="796">
                <a:solidFill>
                  <a:srgbClr val="BF1819"/>
                </a:solidFill>
                <a:latin typeface="Montserrat Classic Bold"/>
              </a:rPr>
              <a:t>ORAR</a:t>
            </a:r>
          </a:p>
        </p:txBody>
      </p:sp>
      <p:sp>
        <p:nvSpPr>
          <p:cNvPr id="9" name="AutoShape 9"/>
          <p:cNvSpPr/>
          <p:nvPr/>
        </p:nvSpPr>
        <p:spPr>
          <a:xfrm rot="-5400000">
            <a:off x="5471199" y="5048289"/>
            <a:ext cx="7345601" cy="190423"/>
          </a:xfrm>
          <a:prstGeom prst="rect">
            <a:avLst/>
          </a:prstGeom>
          <a:solidFill>
            <a:srgbClr val="BF1819"/>
          </a:solidFill>
        </p:spPr>
        <p:txBody>
          <a:bodyPr/>
          <a:lstStyle/>
          <a:p>
            <a:endParaRPr lang="es-GT"/>
          </a:p>
        </p:txBody>
      </p:sp>
      <p:sp>
        <p:nvSpPr>
          <p:cNvPr id="10" name="TextBox 10"/>
          <p:cNvSpPr txBox="1"/>
          <p:nvPr/>
        </p:nvSpPr>
        <p:spPr>
          <a:xfrm>
            <a:off x="9048789" y="3055271"/>
            <a:ext cx="9239211" cy="4070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671600" lvl="1" indent="-835800">
              <a:lnSpc>
                <a:spcPts val="10839"/>
              </a:lnSpc>
              <a:buFont typeface="Arial"/>
              <a:buChar char="•"/>
            </a:pPr>
            <a:r>
              <a:rPr lang="en-US" sz="7742" spc="154">
                <a:solidFill>
                  <a:srgbClr val="000000"/>
                </a:solidFill>
                <a:latin typeface="Montserrat Extra-Bold"/>
              </a:rPr>
              <a:t>Haz una lista</a:t>
            </a:r>
          </a:p>
          <a:p>
            <a:pPr marL="1671600" lvl="1" indent="-835800">
              <a:lnSpc>
                <a:spcPts val="10839"/>
              </a:lnSpc>
              <a:buFont typeface="Arial"/>
              <a:buChar char="•"/>
            </a:pPr>
            <a:r>
              <a:rPr lang="en-US" sz="7742" spc="154">
                <a:solidFill>
                  <a:srgbClr val="000000"/>
                </a:solidFill>
                <a:latin typeface="Montserrat Extra-Bold"/>
              </a:rPr>
              <a:t>La pregunta asombrosa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0450" y="7843032"/>
            <a:ext cx="4887936" cy="2443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19495" y="2366157"/>
            <a:ext cx="6266580" cy="6266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790191" y="-3603978"/>
            <a:ext cx="6055992" cy="6055992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3416206" y="7671307"/>
            <a:ext cx="6055992" cy="6055992"/>
            <a:chOff x="0" y="0"/>
            <a:chExt cx="1708150" cy="17081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17524" y="-215119"/>
            <a:ext cx="1885950" cy="188595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205766" y="718332"/>
            <a:ext cx="7172027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20"/>
              </a:lnSpc>
            </a:pPr>
            <a:r>
              <a:rPr lang="en-US" sz="10766" spc="796">
                <a:solidFill>
                  <a:srgbClr val="BF1819"/>
                </a:solidFill>
                <a:latin typeface="Montserrat Classic Bold"/>
              </a:rPr>
              <a:t>ORAR</a:t>
            </a:r>
          </a:p>
        </p:txBody>
      </p:sp>
      <p:sp>
        <p:nvSpPr>
          <p:cNvPr id="8" name="AutoShape 8"/>
          <p:cNvSpPr/>
          <p:nvPr/>
        </p:nvSpPr>
        <p:spPr>
          <a:xfrm rot="-5400000">
            <a:off x="5471199" y="5048289"/>
            <a:ext cx="7345601" cy="190423"/>
          </a:xfrm>
          <a:prstGeom prst="rect">
            <a:avLst/>
          </a:prstGeom>
          <a:solidFill>
            <a:srgbClr val="BF1819"/>
          </a:solidFill>
        </p:spPr>
        <p:txBody>
          <a:bodyPr/>
          <a:lstStyle/>
          <a:p>
            <a:endParaRPr lang="es-GT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7843032"/>
            <a:ext cx="4887936" cy="244396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875101" y="2022893"/>
            <a:ext cx="8412899" cy="4070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39"/>
              </a:lnSpc>
            </a:pPr>
            <a:r>
              <a:rPr lang="en-US" sz="7742" spc="154">
                <a:solidFill>
                  <a:srgbClr val="000000"/>
                </a:solidFill>
                <a:latin typeface="Montserrat Extra-Bold"/>
              </a:rPr>
              <a:t>Junto a la comunidad pueden ORAR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75101" y="6036284"/>
            <a:ext cx="7169143" cy="1635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0"/>
              </a:lnSpc>
              <a:spcBef>
                <a:spcPct val="0"/>
              </a:spcBef>
            </a:pPr>
            <a:r>
              <a:rPr lang="en-US" sz="3129" spc="62">
                <a:solidFill>
                  <a:srgbClr val="000000"/>
                </a:solidFill>
                <a:latin typeface="Montserrat Light"/>
              </a:rPr>
              <a:t>virtualmente ir a sus trabajos a sus hogares, usando la aplicación Google Earth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19495" y="2366157"/>
            <a:ext cx="6266580" cy="6266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341" t="3336" r="1693" b="211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546771" y="5669486"/>
            <a:ext cx="7172027" cy="243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920"/>
              </a:lnSpc>
            </a:pPr>
            <a:r>
              <a:rPr lang="en-US" sz="10766" spc="796">
                <a:solidFill>
                  <a:srgbClr val="BF1818"/>
                </a:solidFill>
                <a:latin typeface="Montserrat Classic Bold"/>
              </a:rPr>
              <a:t>TODOS</a:t>
            </a:r>
          </a:p>
          <a:p>
            <a:pPr algn="l">
              <a:lnSpc>
                <a:spcPts val="6240"/>
              </a:lnSpc>
            </a:pPr>
            <a:r>
              <a:rPr lang="en-US" sz="5200" spc="384">
                <a:solidFill>
                  <a:srgbClr val="BF1818"/>
                </a:solidFill>
                <a:latin typeface="Montserrat Classic"/>
              </a:rPr>
              <a:t>EN TODAS PARTES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1028700"/>
            <a:ext cx="4180790" cy="17419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04639" y="8107751"/>
            <a:ext cx="3014159" cy="1507080"/>
          </a:xfrm>
          <a:prstGeom prst="rect">
            <a:avLst/>
          </a:prstGeom>
        </p:spPr>
      </p:pic>
      <p:grpSp>
        <p:nvGrpSpPr>
          <p:cNvPr id="6" name="Group 16">
            <a:extLst>
              <a:ext uri="{FF2B5EF4-FFF2-40B4-BE49-F238E27FC236}">
                <a16:creationId xmlns:a16="http://schemas.microsoft.com/office/drawing/2014/main" id="{B9CAB554-0E66-C012-65A5-20B34E3C73E0}"/>
              </a:ext>
            </a:extLst>
          </p:cNvPr>
          <p:cNvGrpSpPr/>
          <p:nvPr/>
        </p:nvGrpSpPr>
        <p:grpSpPr>
          <a:xfrm>
            <a:off x="13901229" y="672169"/>
            <a:ext cx="3700971" cy="784048"/>
            <a:chOff x="0" y="0"/>
            <a:chExt cx="4477429" cy="1045397"/>
          </a:xfrm>
        </p:grpSpPr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F97382CD-94AC-4DA5-CE70-B0EF17B98523}"/>
                </a:ext>
              </a:extLst>
            </p:cNvPr>
            <p:cNvSpPr txBox="1"/>
            <p:nvPr/>
          </p:nvSpPr>
          <p:spPr>
            <a:xfrm>
              <a:off x="628300" y="214634"/>
              <a:ext cx="3220828" cy="83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3760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3760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8" name="TextBox 18">
              <a:extLst>
                <a:ext uri="{FF2B5EF4-FFF2-40B4-BE49-F238E27FC236}">
                  <a16:creationId xmlns:a16="http://schemas.microsoft.com/office/drawing/2014/main" id="{AA3B63DD-A620-2127-6D01-D40F6C29213C}"/>
                </a:ext>
              </a:extLst>
            </p:cNvPr>
            <p:cNvSpPr txBox="1"/>
            <p:nvPr/>
          </p:nvSpPr>
          <p:spPr>
            <a:xfrm>
              <a:off x="0" y="-57150"/>
              <a:ext cx="4477429" cy="50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 spc="777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16154" y="1028700"/>
            <a:ext cx="5043146" cy="21013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9607" t="20525" r="62810" b="25219"/>
          <a:stretch>
            <a:fillRect/>
          </a:stretch>
        </p:blipFill>
        <p:spPr>
          <a:xfrm>
            <a:off x="-5377124" y="2205253"/>
            <a:ext cx="9648290" cy="948916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511772" y="3869003"/>
            <a:ext cx="3919535" cy="4915165"/>
            <a:chOff x="0" y="0"/>
            <a:chExt cx="5226046" cy="655355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3940530"/>
              <a:ext cx="5226046" cy="261302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25857" y="0"/>
              <a:ext cx="4538616" cy="4538616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6332405" y="3869003"/>
            <a:ext cx="3566761" cy="4413026"/>
            <a:chOff x="0" y="0"/>
            <a:chExt cx="4755681" cy="588403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2409" t="4350" r="1124" b="3262"/>
            <a:stretch>
              <a:fillRect/>
            </a:stretch>
          </p:blipFill>
          <p:spPr>
            <a:xfrm>
              <a:off x="0" y="4538616"/>
              <a:ext cx="4755681" cy="134541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149" y="0"/>
              <a:ext cx="4538616" cy="4538616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644909" y="1066741"/>
            <a:ext cx="9374992" cy="1012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84"/>
              </a:lnSpc>
            </a:pPr>
            <a:r>
              <a:rPr lang="en-US" sz="5846" spc="660">
                <a:solidFill>
                  <a:srgbClr val="EB1024"/>
                </a:solidFill>
                <a:latin typeface="Now Bold"/>
              </a:rPr>
              <a:t>PELÍCULA JESÚS</a:t>
            </a:r>
          </a:p>
        </p:txBody>
      </p:sp>
      <p:grpSp>
        <p:nvGrpSpPr>
          <p:cNvPr id="11" name="Group 16">
            <a:extLst>
              <a:ext uri="{FF2B5EF4-FFF2-40B4-BE49-F238E27FC236}">
                <a16:creationId xmlns:a16="http://schemas.microsoft.com/office/drawing/2014/main" id="{2EBCFAC9-1B1B-E2DB-0FD9-6E042923930F}"/>
              </a:ext>
            </a:extLst>
          </p:cNvPr>
          <p:cNvGrpSpPr/>
          <p:nvPr/>
        </p:nvGrpSpPr>
        <p:grpSpPr>
          <a:xfrm>
            <a:off x="13901229" y="8724900"/>
            <a:ext cx="3700971" cy="784048"/>
            <a:chOff x="0" y="0"/>
            <a:chExt cx="4477429" cy="1045397"/>
          </a:xfrm>
        </p:grpSpPr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5C40534F-8846-396F-BE48-3FE7368B53A3}"/>
                </a:ext>
              </a:extLst>
            </p:cNvPr>
            <p:cNvSpPr txBox="1"/>
            <p:nvPr/>
          </p:nvSpPr>
          <p:spPr>
            <a:xfrm>
              <a:off x="628300" y="214634"/>
              <a:ext cx="3220828" cy="83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3760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3760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943EFFAE-94A5-8657-C319-609C393F9B97}"/>
                </a:ext>
              </a:extLst>
            </p:cNvPr>
            <p:cNvSpPr txBox="1"/>
            <p:nvPr/>
          </p:nvSpPr>
          <p:spPr>
            <a:xfrm>
              <a:off x="0" y="-57150"/>
              <a:ext cx="4477429" cy="50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 spc="777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3548624"/>
            <a:ext cx="18288000" cy="3361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3"/>
              </a:lnSpc>
              <a:spcBef>
                <a:spcPct val="0"/>
              </a:spcBef>
            </a:pPr>
            <a:r>
              <a:rPr lang="en-US" sz="8683">
                <a:solidFill>
                  <a:srgbClr val="BF1818"/>
                </a:solidFill>
                <a:latin typeface="Now Bold"/>
              </a:rPr>
              <a:t>¡IMAGINA LO QUE PODRÍA PASAR EN LA SIGUIENTE DÉCADA!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790191" y="-3603978"/>
            <a:ext cx="6055992" cy="6055992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</p:grpSp>
      <p:sp>
        <p:nvSpPr>
          <p:cNvPr id="4" name="AutoShape 4"/>
          <p:cNvSpPr/>
          <p:nvPr/>
        </p:nvSpPr>
        <p:spPr>
          <a:xfrm>
            <a:off x="-110450" y="10058477"/>
            <a:ext cx="18508900" cy="228523"/>
          </a:xfrm>
          <a:prstGeom prst="rect">
            <a:avLst/>
          </a:prstGeom>
          <a:solidFill>
            <a:srgbClr val="BF1819"/>
          </a:solidFill>
        </p:spPr>
        <p:txBody>
          <a:bodyPr/>
          <a:lstStyle/>
          <a:p>
            <a:endParaRPr lang="es-GT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3416206" y="7671307"/>
            <a:ext cx="6055992" cy="6055992"/>
            <a:chOff x="0" y="0"/>
            <a:chExt cx="1708150" cy="17081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17524" y="-215119"/>
            <a:ext cx="1885950" cy="188595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021146" y="3476227"/>
            <a:ext cx="15238154" cy="5109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26" lvl="1" indent="-507363">
              <a:lnSpc>
                <a:spcPts val="6579"/>
              </a:lnSpc>
              <a:buFont typeface="Arial"/>
              <a:buChar char="•"/>
            </a:pP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Servir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a las personas, con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actos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de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bondad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,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cosas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que no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puedan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hacerlo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por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sí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mismos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.</a:t>
            </a:r>
          </a:p>
          <a:p>
            <a:pPr marL="1014726" lvl="1" indent="-507363">
              <a:lnSpc>
                <a:spcPts val="6579"/>
              </a:lnSpc>
              <a:buFont typeface="Arial"/>
              <a:buChar char="•"/>
            </a:pP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Creerán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en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Dios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por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el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fruto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de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demostrarles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ese amor que Dios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puso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en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tu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corazón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por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ellos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40223" y="535376"/>
            <a:ext cx="2630834" cy="263083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205766" y="718332"/>
            <a:ext cx="7172027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20"/>
              </a:lnSpc>
            </a:pPr>
            <a:r>
              <a:rPr lang="en-US" sz="10766" spc="796">
                <a:solidFill>
                  <a:srgbClr val="BF1819"/>
                </a:solidFill>
                <a:latin typeface="Montserrat Classic Bold"/>
              </a:rPr>
              <a:t>CUIDAR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8775" y="-39686"/>
            <a:ext cx="18336775" cy="10326686"/>
            <a:chOff x="0" y="0"/>
            <a:chExt cx="4829439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9439" cy="2719786"/>
            </a:xfrm>
            <a:custGeom>
              <a:avLst/>
              <a:gdLst/>
              <a:ahLst/>
              <a:cxnLst/>
              <a:rect l="l" t="t" r="r" b="b"/>
              <a:pathLst>
                <a:path w="4829439" h="2719786">
                  <a:moveTo>
                    <a:pt x="0" y="0"/>
                  </a:moveTo>
                  <a:lnTo>
                    <a:pt x="4829439" y="0"/>
                  </a:lnTo>
                  <a:lnTo>
                    <a:pt x="4829439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80784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10831558" y="0"/>
            <a:ext cx="7773286" cy="255022"/>
          </a:xfrm>
          <a:prstGeom prst="rect">
            <a:avLst/>
          </a:prstGeom>
          <a:solidFill>
            <a:srgbClr val="BF1819"/>
          </a:solidFill>
        </p:spPr>
        <p:txBody>
          <a:bodyPr/>
          <a:lstStyle/>
          <a:p>
            <a:endParaRPr lang="es-GT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5144557" y="7499325"/>
            <a:ext cx="5146181" cy="5146181"/>
            <a:chOff x="0" y="0"/>
            <a:chExt cx="1708150" cy="17081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86276" y="7499325"/>
            <a:ext cx="2143125" cy="214312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7075868"/>
            <a:ext cx="12600648" cy="2182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61"/>
              </a:lnSpc>
            </a:pPr>
            <a:r>
              <a:rPr lang="en-US" sz="15520" spc="-434">
                <a:solidFill>
                  <a:srgbClr val="FFFFFF"/>
                </a:solidFill>
                <a:latin typeface="Montserrat Classic Bold"/>
              </a:rPr>
              <a:t>COMPARTIR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114150" y="1550989"/>
            <a:ext cx="9145150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5000" spc="-140">
                <a:solidFill>
                  <a:srgbClr val="FFFFFF"/>
                </a:solidFill>
                <a:latin typeface="Montserrat Classic Bold"/>
              </a:rPr>
              <a:t>TESTIMONIO PERSONAL - GODTOOLS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114150" y="2966742"/>
            <a:ext cx="2034555" cy="2034555"/>
            <a:chOff x="0" y="0"/>
            <a:chExt cx="2712739" cy="2712739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712739" cy="2712739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12473" y="724058"/>
              <a:ext cx="1487793" cy="1264624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0484348" y="2966742"/>
            <a:ext cx="2034555" cy="2034555"/>
            <a:chOff x="0" y="0"/>
            <a:chExt cx="2712739" cy="2712739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712739" cy="2712739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12473" y="659812"/>
              <a:ext cx="1487793" cy="1393116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2854547" y="2966742"/>
            <a:ext cx="2034555" cy="2034555"/>
            <a:chOff x="0" y="0"/>
            <a:chExt cx="2712739" cy="2712739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2712739" cy="2712739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619946" y="322990"/>
              <a:ext cx="1472847" cy="2066759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15224745" y="2951164"/>
            <a:ext cx="2034555" cy="2034555"/>
            <a:chOff x="0" y="0"/>
            <a:chExt cx="2712739" cy="2712739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2712739" cy="2712739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73113" y="330843"/>
              <a:ext cx="1366514" cy="2051053"/>
            </a:xfrm>
            <a:prstGeom prst="rect">
              <a:avLst/>
            </a:prstGeom>
          </p:spPr>
        </p:pic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312570" y="7799285"/>
            <a:ext cx="4975430" cy="248771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69193" y="255022"/>
            <a:ext cx="6359831" cy="6359831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8114150" y="5191125"/>
            <a:ext cx="9145150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5000" spc="4000">
                <a:solidFill>
                  <a:srgbClr val="FFFFFF"/>
                </a:solidFill>
                <a:latin typeface="Montserrat Classic"/>
              </a:rPr>
              <a:t>THE FOUR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0784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 lang="es-ES_tradnl"/>
            </a:p>
          </p:txBody>
        </p:sp>
      </p:grpSp>
      <p:sp>
        <p:nvSpPr>
          <p:cNvPr id="6" name="AutoShape 6"/>
          <p:cNvSpPr/>
          <p:nvPr/>
        </p:nvSpPr>
        <p:spPr>
          <a:xfrm>
            <a:off x="10831558" y="0"/>
            <a:ext cx="7773286" cy="255022"/>
          </a:xfrm>
          <a:prstGeom prst="rect">
            <a:avLst/>
          </a:prstGeom>
          <a:solidFill>
            <a:srgbClr val="BF1819"/>
          </a:solidFill>
        </p:spPr>
        <p:txBody>
          <a:bodyPr/>
          <a:lstStyle/>
          <a:p>
            <a:endParaRPr lang="es-GT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5144557" y="7499325"/>
            <a:ext cx="5146181" cy="5146181"/>
            <a:chOff x="0" y="0"/>
            <a:chExt cx="1708150" cy="17081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86276" y="7499325"/>
            <a:ext cx="2143125" cy="21431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230486" y="6985"/>
            <a:ext cx="4975430" cy="248771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51C5BE7-8269-20C5-385B-AF043D55D155}"/>
              </a:ext>
            </a:extLst>
          </p:cNvPr>
          <p:cNvSpPr txBox="1"/>
          <p:nvPr/>
        </p:nvSpPr>
        <p:spPr>
          <a:xfrm>
            <a:off x="1082084" y="1485281"/>
            <a:ext cx="77571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4800" spc="783">
                <a:solidFill>
                  <a:schemeClr val="bg1"/>
                </a:solidFill>
                <a:latin typeface="Now"/>
              </a:rPr>
              <a:t>¿Qué eras?</a:t>
            </a:r>
          </a:p>
          <a:p>
            <a:r>
              <a:rPr lang="es-ES_tradnl" sz="4800" spc="783">
                <a:solidFill>
                  <a:schemeClr val="bg1"/>
                </a:solidFill>
                <a:latin typeface="Now"/>
              </a:rPr>
              <a:t>¿Qué hacías?</a:t>
            </a:r>
          </a:p>
          <a:p>
            <a:r>
              <a:rPr lang="es-ES_tradnl" sz="4800" spc="783">
                <a:solidFill>
                  <a:schemeClr val="bg1"/>
                </a:solidFill>
                <a:latin typeface="Now"/>
              </a:rPr>
              <a:t>¿Cómo te sentías?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7861C5B-206E-4A8C-5086-6828AC1B26A2}"/>
              </a:ext>
            </a:extLst>
          </p:cNvPr>
          <p:cNvSpPr txBox="1"/>
          <p:nvPr/>
        </p:nvSpPr>
        <p:spPr>
          <a:xfrm>
            <a:off x="12801600" y="1759585"/>
            <a:ext cx="37278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2800" spc="783">
                <a:solidFill>
                  <a:schemeClr val="bg1"/>
                </a:solidFill>
                <a:latin typeface="Now Bold"/>
              </a:rPr>
              <a:t>TESTIMONIO</a:t>
            </a:r>
          </a:p>
          <a:p>
            <a:pPr algn="ctr"/>
            <a:r>
              <a:rPr lang="es-ES_tradnl" sz="2800" spc="783">
                <a:solidFill>
                  <a:schemeClr val="bg1"/>
                </a:solidFill>
                <a:latin typeface="Now"/>
              </a:rPr>
              <a:t>En 2 minutos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2ED1C519-D1CF-3C57-F49F-65BAF518287D}"/>
              </a:ext>
            </a:extLst>
          </p:cNvPr>
          <p:cNvSpPr txBox="1"/>
          <p:nvPr/>
        </p:nvSpPr>
        <p:spPr>
          <a:xfrm>
            <a:off x="1051915" y="7673017"/>
            <a:ext cx="13799009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572"/>
              </a:lnSpc>
            </a:pPr>
            <a:r>
              <a:rPr lang="es-ES_tradnl" sz="14418" spc="-403" dirty="0">
                <a:solidFill>
                  <a:srgbClr val="FFFFFF"/>
                </a:solidFill>
                <a:latin typeface="Montserrat Classic Bold"/>
              </a:rPr>
              <a:t>Antes de Cristo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0784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AutoShape 6"/>
          <p:cNvSpPr/>
          <p:nvPr/>
        </p:nvSpPr>
        <p:spPr>
          <a:xfrm>
            <a:off x="10831558" y="0"/>
            <a:ext cx="7773286" cy="255022"/>
          </a:xfrm>
          <a:prstGeom prst="rect">
            <a:avLst/>
          </a:prstGeom>
          <a:solidFill>
            <a:srgbClr val="BF1819"/>
          </a:solidFill>
        </p:spPr>
        <p:txBody>
          <a:bodyPr/>
          <a:lstStyle/>
          <a:p>
            <a:endParaRPr lang="es-GT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5144557" y="7499325"/>
            <a:ext cx="5146181" cy="5146181"/>
            <a:chOff x="0" y="0"/>
            <a:chExt cx="1708150" cy="17081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86276" y="7499325"/>
            <a:ext cx="2143125" cy="214312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91747" y="3933246"/>
            <a:ext cx="16725900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5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18" b="0" i="0" u="none" strike="noStrike" kern="1200" cap="none" spc="-403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Momento</a:t>
            </a:r>
            <a:r>
              <a:rPr kumimoji="0" lang="en-US" sz="14418" b="0" i="0" u="none" strike="noStrike" kern="1200" cap="none" spc="-40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 </a:t>
            </a:r>
            <a:r>
              <a:rPr kumimoji="0" lang="en-US" sz="14418" b="0" i="0" u="none" strike="noStrike" kern="1200" cap="none" spc="-403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decisivo</a:t>
            </a:r>
            <a:endParaRPr kumimoji="0" lang="en-US" sz="14418" b="0" i="0" u="none" strike="noStrike" kern="1200" cap="none" spc="-403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Classic Bold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206E2AB-AB53-A4CF-5FF3-74C078277262}"/>
              </a:ext>
            </a:extLst>
          </p:cNvPr>
          <p:cNvSpPr txBox="1"/>
          <p:nvPr/>
        </p:nvSpPr>
        <p:spPr>
          <a:xfrm>
            <a:off x="963669" y="5721705"/>
            <a:ext cx="166104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spc="783" dirty="0">
                <a:solidFill>
                  <a:schemeClr val="bg1"/>
                </a:solidFill>
                <a:latin typeface="Now"/>
              </a:rPr>
              <a:t>La </a:t>
            </a:r>
            <a:r>
              <a:rPr lang="en-US" sz="4000" spc="783" dirty="0" err="1">
                <a:solidFill>
                  <a:schemeClr val="bg1"/>
                </a:solidFill>
                <a:latin typeface="Now"/>
              </a:rPr>
              <a:t>situación</a:t>
            </a:r>
            <a:r>
              <a:rPr lang="en-US" sz="4000" spc="783" dirty="0">
                <a:solidFill>
                  <a:schemeClr val="bg1"/>
                </a:solidFill>
                <a:latin typeface="Now"/>
              </a:rPr>
              <a:t>, </a:t>
            </a:r>
            <a:r>
              <a:rPr lang="en-US" sz="4000" spc="783" dirty="0" err="1">
                <a:solidFill>
                  <a:schemeClr val="bg1"/>
                </a:solidFill>
                <a:latin typeface="Now"/>
              </a:rPr>
              <a:t>el</a:t>
            </a:r>
            <a:r>
              <a:rPr lang="en-US" sz="4000" spc="783" dirty="0">
                <a:solidFill>
                  <a:schemeClr val="bg1"/>
                </a:solidFill>
                <a:latin typeface="Now"/>
              </a:rPr>
              <a:t> </a:t>
            </a:r>
            <a:r>
              <a:rPr lang="en-US" sz="4000" spc="783" dirty="0" err="1">
                <a:solidFill>
                  <a:schemeClr val="bg1"/>
                </a:solidFill>
                <a:latin typeface="Now"/>
              </a:rPr>
              <a:t>lugar</a:t>
            </a:r>
            <a:r>
              <a:rPr lang="en-US" sz="4000" spc="783" dirty="0">
                <a:solidFill>
                  <a:schemeClr val="bg1"/>
                </a:solidFill>
                <a:latin typeface="Now"/>
              </a:rPr>
              <a:t> y </a:t>
            </a:r>
            <a:r>
              <a:rPr lang="en-US" sz="4000" spc="783" dirty="0" err="1">
                <a:solidFill>
                  <a:schemeClr val="bg1"/>
                </a:solidFill>
                <a:latin typeface="Now"/>
              </a:rPr>
              <a:t>cómo</a:t>
            </a:r>
            <a:r>
              <a:rPr lang="en-US" sz="4000" spc="783" dirty="0">
                <a:solidFill>
                  <a:schemeClr val="bg1"/>
                </a:solidFill>
                <a:latin typeface="Now"/>
              </a:rPr>
              <a:t> </a:t>
            </a:r>
            <a:r>
              <a:rPr lang="en-US" sz="4000" spc="783" dirty="0" err="1">
                <a:solidFill>
                  <a:schemeClr val="bg1"/>
                </a:solidFill>
                <a:latin typeface="Now"/>
              </a:rPr>
              <a:t>recibiste</a:t>
            </a:r>
            <a:r>
              <a:rPr lang="en-US" sz="4000" spc="783" dirty="0">
                <a:solidFill>
                  <a:schemeClr val="bg1"/>
                </a:solidFill>
                <a:latin typeface="Now"/>
              </a:rPr>
              <a:t> a Jesús</a:t>
            </a:r>
            <a:endParaRPr lang="es-GT" sz="4000" spc="783" dirty="0">
              <a:solidFill>
                <a:schemeClr val="bg1"/>
              </a:solidFill>
              <a:latin typeface="Now"/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3B682FCF-8379-C75E-1B31-B462FD50D9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39000" y="-126496"/>
            <a:ext cx="4975430" cy="248771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CBC0667-E4C9-CA6E-7341-FA635F1E5096}"/>
              </a:ext>
            </a:extLst>
          </p:cNvPr>
          <p:cNvSpPr txBox="1"/>
          <p:nvPr/>
        </p:nvSpPr>
        <p:spPr>
          <a:xfrm>
            <a:off x="7810114" y="1626104"/>
            <a:ext cx="37278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spc="783" dirty="0">
                <a:solidFill>
                  <a:schemeClr val="bg1"/>
                </a:solidFill>
                <a:latin typeface="Now Bold"/>
              </a:rPr>
              <a:t>TESTIMONIO</a:t>
            </a:r>
          </a:p>
          <a:p>
            <a:pPr algn="ctr"/>
            <a:r>
              <a:rPr lang="en-US" sz="2800" spc="783" dirty="0" err="1">
                <a:solidFill>
                  <a:schemeClr val="bg1"/>
                </a:solidFill>
                <a:latin typeface="Now"/>
              </a:rPr>
              <a:t>En</a:t>
            </a:r>
            <a:r>
              <a:rPr lang="en-US" sz="2800" spc="783" dirty="0">
                <a:solidFill>
                  <a:schemeClr val="bg1"/>
                </a:solidFill>
                <a:latin typeface="Now"/>
              </a:rPr>
              <a:t> 2 </a:t>
            </a:r>
            <a:r>
              <a:rPr lang="en-US" sz="2800" spc="783" dirty="0" err="1">
                <a:solidFill>
                  <a:schemeClr val="bg1"/>
                </a:solidFill>
                <a:latin typeface="Now"/>
              </a:rPr>
              <a:t>minutos</a:t>
            </a:r>
            <a:endParaRPr lang="en-US" sz="2800" spc="783" dirty="0">
              <a:solidFill>
                <a:schemeClr val="bg1"/>
              </a:solidFill>
              <a:latin typeface="Now"/>
            </a:endParaRPr>
          </a:p>
        </p:txBody>
      </p:sp>
    </p:spTree>
    <p:extLst>
      <p:ext uri="{BB962C8B-B14F-4D97-AF65-F5344CB8AC3E}">
        <p14:creationId xmlns:p14="http://schemas.microsoft.com/office/powerpoint/2010/main" val="4284173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0784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AutoShape 6"/>
          <p:cNvSpPr/>
          <p:nvPr/>
        </p:nvSpPr>
        <p:spPr>
          <a:xfrm>
            <a:off x="10831558" y="0"/>
            <a:ext cx="7773286" cy="255022"/>
          </a:xfrm>
          <a:prstGeom prst="rect">
            <a:avLst/>
          </a:prstGeom>
          <a:solidFill>
            <a:srgbClr val="BF1819"/>
          </a:solidFill>
        </p:spPr>
        <p:txBody>
          <a:bodyPr/>
          <a:lstStyle/>
          <a:p>
            <a:endParaRPr lang="es-GT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5144557" y="7499325"/>
            <a:ext cx="5146181" cy="5146181"/>
            <a:chOff x="0" y="0"/>
            <a:chExt cx="1708150" cy="17081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  <p:txBody>
            <a:bodyPr/>
            <a:lstStyle/>
            <a:p>
              <a:endParaRPr lang="es-GT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86276" y="7499325"/>
            <a:ext cx="2143125" cy="214312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66800" y="7363024"/>
            <a:ext cx="16990894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5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418" b="0" i="0" u="none" strike="noStrike" kern="1200" cap="none" spc="-403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Después de Cristo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7432328-131F-721F-4E1C-2CC63DA52100}"/>
              </a:ext>
            </a:extLst>
          </p:cNvPr>
          <p:cNvSpPr txBox="1"/>
          <p:nvPr/>
        </p:nvSpPr>
        <p:spPr>
          <a:xfrm>
            <a:off x="1447800" y="1254996"/>
            <a:ext cx="83415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4800" spc="783" dirty="0">
                <a:solidFill>
                  <a:schemeClr val="bg1"/>
                </a:solidFill>
                <a:latin typeface="Now"/>
              </a:rPr>
              <a:t>¿Qué eres?</a:t>
            </a:r>
          </a:p>
          <a:p>
            <a:r>
              <a:rPr lang="es-ES_tradnl" sz="4800" spc="783" dirty="0">
                <a:solidFill>
                  <a:schemeClr val="bg1"/>
                </a:solidFill>
                <a:latin typeface="Now"/>
              </a:rPr>
              <a:t>¿Qué haces?</a:t>
            </a:r>
          </a:p>
          <a:p>
            <a:r>
              <a:rPr lang="es-ES_tradnl" sz="4800" spc="783" dirty="0">
                <a:solidFill>
                  <a:schemeClr val="bg1"/>
                </a:solidFill>
                <a:latin typeface="Now"/>
              </a:rPr>
              <a:t>¿Cómo te sientes?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BC5CA534-E6CE-60F0-9EE0-F9905398BD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954000" y="-78557"/>
            <a:ext cx="4975430" cy="248771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90A80A2-0ACE-3ACF-1F7D-D48D2D005902}"/>
              </a:ext>
            </a:extLst>
          </p:cNvPr>
          <p:cNvSpPr txBox="1"/>
          <p:nvPr/>
        </p:nvSpPr>
        <p:spPr>
          <a:xfrm>
            <a:off x="13525114" y="1674043"/>
            <a:ext cx="37278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2800" spc="783" dirty="0">
                <a:solidFill>
                  <a:schemeClr val="bg1"/>
                </a:solidFill>
                <a:latin typeface="Now Bold"/>
              </a:rPr>
              <a:t>TESTIMONIO</a:t>
            </a:r>
          </a:p>
          <a:p>
            <a:pPr algn="ctr"/>
            <a:r>
              <a:rPr lang="es-ES_tradnl" sz="2800" spc="783" dirty="0">
                <a:solidFill>
                  <a:schemeClr val="bg1"/>
                </a:solidFill>
                <a:latin typeface="Now"/>
              </a:rPr>
              <a:t>En 2 minutos</a:t>
            </a:r>
          </a:p>
        </p:txBody>
      </p:sp>
    </p:spTree>
    <p:extLst>
      <p:ext uri="{BB962C8B-B14F-4D97-AF65-F5344CB8AC3E}">
        <p14:creationId xmlns:p14="http://schemas.microsoft.com/office/powerpoint/2010/main" val="1349316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12570" y="7799285"/>
            <a:ext cx="4975430" cy="2487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4000"/>
          </a:blip>
          <a:srcRect l="9607" t="24593" r="62810" b="25219"/>
          <a:stretch>
            <a:fillRect/>
          </a:stretch>
        </p:blipFill>
        <p:spPr>
          <a:xfrm>
            <a:off x="9144000" y="-3930038"/>
            <a:ext cx="11870353" cy="107994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279269" y="3867345"/>
            <a:ext cx="5072567" cy="5390955"/>
            <a:chOff x="0" y="0"/>
            <a:chExt cx="6763422" cy="718794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127154" y="0"/>
              <a:ext cx="4509114" cy="450911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3806229"/>
              <a:ext cx="6763422" cy="338171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9635823" y="4067370"/>
            <a:ext cx="4490123" cy="4594169"/>
            <a:chOff x="0" y="0"/>
            <a:chExt cx="5986831" cy="612555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38859" y="0"/>
              <a:ext cx="4509114" cy="450911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1762" t="6468" r="3128" b="6599"/>
            <a:stretch>
              <a:fillRect/>
            </a:stretch>
          </p:blipFill>
          <p:spPr>
            <a:xfrm>
              <a:off x="0" y="4509114"/>
              <a:ext cx="5986831" cy="1616444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27061" r="30650" b="30538"/>
          <a:stretch>
            <a:fillRect/>
          </a:stretch>
        </p:blipFill>
        <p:spPr>
          <a:xfrm>
            <a:off x="1028700" y="1028700"/>
            <a:ext cx="2089208" cy="2011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t="66049"/>
          <a:stretch>
            <a:fillRect/>
          </a:stretch>
        </p:blipFill>
        <p:spPr>
          <a:xfrm>
            <a:off x="3279269" y="1469671"/>
            <a:ext cx="5676404" cy="1129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8775" y="-39686"/>
            <a:ext cx="18336775" cy="10326686"/>
            <a:chOff x="0" y="0"/>
            <a:chExt cx="4829439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9439" cy="2719786"/>
            </a:xfrm>
            <a:custGeom>
              <a:avLst/>
              <a:gdLst/>
              <a:ahLst/>
              <a:cxnLst/>
              <a:rect l="l" t="t" r="r" b="b"/>
              <a:pathLst>
                <a:path w="4829439" h="2719786">
                  <a:moveTo>
                    <a:pt x="0" y="0"/>
                  </a:moveTo>
                  <a:lnTo>
                    <a:pt x="4829439" y="0"/>
                  </a:lnTo>
                  <a:lnTo>
                    <a:pt x="4829439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80784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0800000">
            <a:off x="11518093" y="-677148"/>
            <a:ext cx="1469038" cy="1469038"/>
            <a:chOff x="0" y="0"/>
            <a:chExt cx="6355080" cy="63550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E0823"/>
            </a:solid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753487" y="5839953"/>
            <a:ext cx="6527941" cy="5867111"/>
            <a:chOff x="0" y="0"/>
            <a:chExt cx="8703921" cy="7822814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2080792" cy="2080792"/>
              <a:chOff x="0" y="0"/>
              <a:chExt cx="6355080" cy="63550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11" name="AutoShape 11"/>
            <p:cNvSpPr/>
            <p:nvPr/>
          </p:nvSpPr>
          <p:spPr>
            <a:xfrm rot="-2700000">
              <a:off x="3921475" y="803671"/>
              <a:ext cx="78841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401881" y="401881"/>
              <a:ext cx="1277030" cy="1277030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14" name="AutoShape 14"/>
            <p:cNvSpPr/>
            <p:nvPr/>
          </p:nvSpPr>
          <p:spPr>
            <a:xfrm rot="8100000">
              <a:off x="3147485" y="2651761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5" name="AutoShape 15"/>
            <p:cNvSpPr/>
            <p:nvPr/>
          </p:nvSpPr>
          <p:spPr>
            <a:xfrm rot="8100000">
              <a:off x="6525302" y="813196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</p:grpSp>
      <p:sp>
        <p:nvSpPr>
          <p:cNvPr id="16" name="AutoShape 16"/>
          <p:cNvSpPr/>
          <p:nvPr/>
        </p:nvSpPr>
        <p:spPr>
          <a:xfrm>
            <a:off x="3405214" y="5453390"/>
            <a:ext cx="11477572" cy="1064857"/>
          </a:xfrm>
          <a:prstGeom prst="rect">
            <a:avLst/>
          </a:prstGeom>
          <a:solidFill>
            <a:srgbClr val="EE0823"/>
          </a:solidFill>
        </p:spPr>
        <p:txBody>
          <a:bodyPr/>
          <a:lstStyle/>
          <a:p>
            <a:endParaRPr lang="es-GT"/>
          </a:p>
        </p:txBody>
      </p:sp>
      <p:sp>
        <p:nvSpPr>
          <p:cNvPr id="17" name="TextBox 17"/>
          <p:cNvSpPr txBox="1"/>
          <p:nvPr/>
        </p:nvSpPr>
        <p:spPr>
          <a:xfrm>
            <a:off x="3405214" y="3375459"/>
            <a:ext cx="11477572" cy="2195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58"/>
              </a:lnSpc>
            </a:pPr>
            <a:r>
              <a:rPr lang="en-US" sz="18421">
                <a:solidFill>
                  <a:srgbClr val="FFFFFF"/>
                </a:solidFill>
                <a:latin typeface="Squada One"/>
              </a:rPr>
              <a:t>THE FOUR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733102" y="5690294"/>
            <a:ext cx="10821795" cy="529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1"/>
              </a:lnSpc>
            </a:pPr>
            <a:r>
              <a:rPr lang="en-US" sz="3479">
                <a:solidFill>
                  <a:srgbClr val="FFFFFF"/>
                </a:solidFill>
                <a:latin typeface="Tomorrow"/>
              </a:rPr>
              <a:t> CONEXIÓN CON LOS PERDIDOS (JUAN 4: 7-15)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548290" y="-1128633"/>
            <a:ext cx="6845066" cy="5657850"/>
            <a:chOff x="0" y="0"/>
            <a:chExt cx="9126755" cy="7543800"/>
          </a:xfrm>
        </p:grpSpPr>
        <p:grpSp>
          <p:nvGrpSpPr>
            <p:cNvPr id="20" name="Group 20"/>
            <p:cNvGrpSpPr/>
            <p:nvPr/>
          </p:nvGrpSpPr>
          <p:grpSpPr>
            <a:xfrm>
              <a:off x="1582955" y="0"/>
              <a:ext cx="7543800" cy="754380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3771900"/>
              <a:ext cx="5354855" cy="1168332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5"/>
          <a:srcRect l="32592" r="40614"/>
          <a:stretch>
            <a:fillRect/>
          </a:stretch>
        </p:blipFill>
        <p:spPr>
          <a:xfrm>
            <a:off x="0" y="-76405"/>
            <a:ext cx="3151559" cy="11294431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-1948111" y="-1543097"/>
            <a:ext cx="6606522" cy="5919996"/>
            <a:chOff x="0" y="0"/>
            <a:chExt cx="8808696" cy="7893327"/>
          </a:xfrm>
        </p:grpSpPr>
        <p:grpSp>
          <p:nvGrpSpPr>
            <p:cNvPr id="25" name="Group 25"/>
            <p:cNvGrpSpPr>
              <a:grpSpLocks noChangeAspect="1"/>
            </p:cNvGrpSpPr>
            <p:nvPr/>
          </p:nvGrpSpPr>
          <p:grpSpPr>
            <a:xfrm rot="-10800000">
              <a:off x="6727904" y="5812535"/>
              <a:ext cx="2080792" cy="2080792"/>
              <a:chOff x="0" y="0"/>
              <a:chExt cx="6355080" cy="635508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27" name="AutoShape 27"/>
            <p:cNvSpPr/>
            <p:nvPr/>
          </p:nvSpPr>
          <p:spPr>
            <a:xfrm rot="8100000">
              <a:off x="4808380" y="1052888"/>
              <a:ext cx="78841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grpSp>
          <p:nvGrpSpPr>
            <p:cNvPr id="28" name="Group 28"/>
            <p:cNvGrpSpPr/>
            <p:nvPr/>
          </p:nvGrpSpPr>
          <p:grpSpPr>
            <a:xfrm rot="-10800000">
              <a:off x="7129785" y="6214416"/>
              <a:ext cx="1277030" cy="1277030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30" name="AutoShape 30"/>
            <p:cNvSpPr/>
            <p:nvPr/>
          </p:nvSpPr>
          <p:spPr>
            <a:xfrm rot="8100000">
              <a:off x="5584313" y="-865715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31" name="AutoShape 31"/>
            <p:cNvSpPr/>
            <p:nvPr/>
          </p:nvSpPr>
          <p:spPr>
            <a:xfrm rot="8100000">
              <a:off x="2126719" y="761635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506067" y="6740917"/>
            <a:ext cx="2290921" cy="2290921"/>
            <a:chOff x="0" y="0"/>
            <a:chExt cx="3054561" cy="3054561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3054561" cy="3054561"/>
              <a:chOff x="0" y="0"/>
              <a:chExt cx="6350000" cy="6350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89648" y="815293"/>
              <a:ext cx="1675264" cy="1423975"/>
            </a:xfrm>
            <a:prstGeom prst="rect">
              <a:avLst/>
            </a:prstGeom>
          </p:spPr>
        </p:pic>
      </p:grpSp>
      <p:grpSp>
        <p:nvGrpSpPr>
          <p:cNvPr id="36" name="Group 36"/>
          <p:cNvGrpSpPr/>
          <p:nvPr/>
        </p:nvGrpSpPr>
        <p:grpSpPr>
          <a:xfrm>
            <a:off x="6174925" y="6740917"/>
            <a:ext cx="2290921" cy="2290921"/>
            <a:chOff x="0" y="0"/>
            <a:chExt cx="3054561" cy="3054561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3054561" cy="3054561"/>
              <a:chOff x="0" y="0"/>
              <a:chExt cx="6350000" cy="63500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89648" y="742952"/>
              <a:ext cx="1675264" cy="1568657"/>
            </a:xfrm>
            <a:prstGeom prst="rect">
              <a:avLst/>
            </a:prstGeom>
          </p:spPr>
        </p:pic>
      </p:grpSp>
      <p:grpSp>
        <p:nvGrpSpPr>
          <p:cNvPr id="40" name="Group 40"/>
          <p:cNvGrpSpPr/>
          <p:nvPr/>
        </p:nvGrpSpPr>
        <p:grpSpPr>
          <a:xfrm>
            <a:off x="8843783" y="6740917"/>
            <a:ext cx="2290921" cy="2290921"/>
            <a:chOff x="0" y="0"/>
            <a:chExt cx="3054561" cy="3054561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3054561" cy="3054561"/>
              <a:chOff x="0" y="0"/>
              <a:chExt cx="6350000" cy="63500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698063" y="363689"/>
              <a:ext cx="1658435" cy="2327183"/>
            </a:xfrm>
            <a:prstGeom prst="rect">
              <a:avLst/>
            </a:prstGeom>
          </p:spPr>
        </p:pic>
      </p:grpSp>
      <p:grpSp>
        <p:nvGrpSpPr>
          <p:cNvPr id="44" name="Group 44"/>
          <p:cNvGrpSpPr/>
          <p:nvPr/>
        </p:nvGrpSpPr>
        <p:grpSpPr>
          <a:xfrm>
            <a:off x="11512641" y="6723376"/>
            <a:ext cx="2290921" cy="2290921"/>
            <a:chOff x="0" y="0"/>
            <a:chExt cx="3054561" cy="3054561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0"/>
              <a:ext cx="3054561" cy="3054561"/>
              <a:chOff x="0" y="0"/>
              <a:chExt cx="6350000" cy="63500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47" name="Picture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57929" y="372531"/>
              <a:ext cx="1538703" cy="2309498"/>
            </a:xfrm>
            <a:prstGeom prst="rect">
              <a:avLst/>
            </a:prstGeom>
          </p:spPr>
        </p:pic>
      </p:grpSp>
      <p:pic>
        <p:nvPicPr>
          <p:cNvPr id="48" name="Picture 4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312570" y="0"/>
            <a:ext cx="4975430" cy="2487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8775" y="-39686"/>
            <a:ext cx="18336775" cy="10326686"/>
            <a:chOff x="0" y="0"/>
            <a:chExt cx="4829439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9439" cy="2719786"/>
            </a:xfrm>
            <a:custGeom>
              <a:avLst/>
              <a:gdLst/>
              <a:ahLst/>
              <a:cxnLst/>
              <a:rect l="l" t="t" r="r" b="b"/>
              <a:pathLst>
                <a:path w="4829439" h="2719786">
                  <a:moveTo>
                    <a:pt x="0" y="0"/>
                  </a:moveTo>
                  <a:lnTo>
                    <a:pt x="4829439" y="0"/>
                  </a:lnTo>
                  <a:lnTo>
                    <a:pt x="4829439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80784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0800000">
            <a:off x="11518093" y="-677148"/>
            <a:ext cx="1469038" cy="1469038"/>
            <a:chOff x="0" y="0"/>
            <a:chExt cx="6355080" cy="63550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E0823"/>
            </a:solid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10800000">
            <a:off x="5300868" y="9495110"/>
            <a:ext cx="1469038" cy="1469038"/>
            <a:chOff x="0" y="0"/>
            <a:chExt cx="6355080" cy="63550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E0823"/>
            </a:solid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10800000">
            <a:off x="11518093" y="-677148"/>
            <a:ext cx="1469038" cy="1469038"/>
            <a:chOff x="0" y="0"/>
            <a:chExt cx="6355080" cy="63550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E0823"/>
            </a:solid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685539" y="7353445"/>
            <a:ext cx="6527941" cy="5867111"/>
            <a:chOff x="0" y="0"/>
            <a:chExt cx="8703921" cy="7822814"/>
          </a:xfrm>
        </p:grpSpPr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0" y="0"/>
              <a:ext cx="2080792" cy="2080792"/>
              <a:chOff x="0" y="0"/>
              <a:chExt cx="6355080" cy="635508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15" name="AutoShape 15"/>
            <p:cNvSpPr/>
            <p:nvPr/>
          </p:nvSpPr>
          <p:spPr>
            <a:xfrm rot="-2700000">
              <a:off x="3921475" y="803671"/>
              <a:ext cx="78841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401881" y="401881"/>
              <a:ext cx="1277030" cy="1277030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18" name="AutoShape 18"/>
            <p:cNvSpPr/>
            <p:nvPr/>
          </p:nvSpPr>
          <p:spPr>
            <a:xfrm rot="8100000">
              <a:off x="3147485" y="2651761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9" name="AutoShape 19"/>
            <p:cNvSpPr/>
            <p:nvPr/>
          </p:nvSpPr>
          <p:spPr>
            <a:xfrm rot="8100000">
              <a:off x="6525302" y="813196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381701" y="4376898"/>
            <a:ext cx="990783" cy="990783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5067697" y="6650384"/>
            <a:ext cx="6845066" cy="5657850"/>
            <a:chOff x="0" y="0"/>
            <a:chExt cx="9126755" cy="7543800"/>
          </a:xfrm>
        </p:grpSpPr>
        <p:grpSp>
          <p:nvGrpSpPr>
            <p:cNvPr id="22" name="Group 22"/>
            <p:cNvGrpSpPr/>
            <p:nvPr/>
          </p:nvGrpSpPr>
          <p:grpSpPr>
            <a:xfrm>
              <a:off x="1582955" y="0"/>
              <a:ext cx="7543800" cy="7543800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3771900"/>
              <a:ext cx="5354855" cy="1168332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7"/>
          <a:srcRect l="13301" r="28574"/>
          <a:stretch>
            <a:fillRect/>
          </a:stretch>
        </p:blipFill>
        <p:spPr>
          <a:xfrm>
            <a:off x="0" y="-231486"/>
            <a:ext cx="9190812" cy="10518486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>
            <a:off x="-3422533" y="7116821"/>
            <a:ext cx="6845066" cy="5657850"/>
            <a:chOff x="0" y="0"/>
            <a:chExt cx="9126755" cy="7543800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7543800" cy="7543800"/>
              <a:chOff x="0" y="0"/>
              <a:chExt cx="6350000" cy="635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771900" y="2524876"/>
              <a:ext cx="5354855" cy="1168332"/>
            </a:xfrm>
            <a:prstGeom prst="rect">
              <a:avLst/>
            </a:prstGeom>
          </p:spPr>
        </p:pic>
      </p:grpSp>
      <p:grpSp>
        <p:nvGrpSpPr>
          <p:cNvPr id="30" name="Group 30"/>
          <p:cNvGrpSpPr/>
          <p:nvPr/>
        </p:nvGrpSpPr>
        <p:grpSpPr>
          <a:xfrm>
            <a:off x="-1948111" y="-1543097"/>
            <a:ext cx="4043597" cy="3623401"/>
            <a:chOff x="0" y="0"/>
            <a:chExt cx="5391463" cy="4831201"/>
          </a:xfrm>
        </p:grpSpPr>
        <p:grpSp>
          <p:nvGrpSpPr>
            <p:cNvPr id="31" name="Group 31"/>
            <p:cNvGrpSpPr>
              <a:grpSpLocks noChangeAspect="1"/>
            </p:cNvGrpSpPr>
            <p:nvPr/>
          </p:nvGrpSpPr>
          <p:grpSpPr>
            <a:xfrm rot="-10800000">
              <a:off x="4117890" y="3557628"/>
              <a:ext cx="1273573" cy="1273573"/>
              <a:chOff x="0" y="0"/>
              <a:chExt cx="6355080" cy="635508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33" name="AutoShape 33"/>
            <p:cNvSpPr/>
            <p:nvPr/>
          </p:nvSpPr>
          <p:spPr>
            <a:xfrm rot="8100000">
              <a:off x="2943024" y="644432"/>
              <a:ext cx="48255" cy="3694872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grpSp>
          <p:nvGrpSpPr>
            <p:cNvPr id="34" name="Group 34"/>
            <p:cNvGrpSpPr/>
            <p:nvPr/>
          </p:nvGrpSpPr>
          <p:grpSpPr>
            <a:xfrm rot="-10800000">
              <a:off x="4363866" y="3803604"/>
              <a:ext cx="781621" cy="781621"/>
              <a:chOff x="0" y="0"/>
              <a:chExt cx="6350000" cy="63500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36" name="AutoShape 36"/>
            <p:cNvSpPr/>
            <p:nvPr/>
          </p:nvSpPr>
          <p:spPr>
            <a:xfrm rot="8100000">
              <a:off x="3417943" y="-529871"/>
              <a:ext cx="31766" cy="3694872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37" name="AutoShape 37"/>
            <p:cNvSpPr/>
            <p:nvPr/>
          </p:nvSpPr>
          <p:spPr>
            <a:xfrm rot="8100000">
              <a:off x="1301683" y="466168"/>
              <a:ext cx="31766" cy="3694872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0319846" y="2025700"/>
            <a:ext cx="6531247" cy="4940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7"/>
              </a:lnSpc>
            </a:pPr>
            <a:r>
              <a:rPr lang="en-US" sz="7490">
                <a:solidFill>
                  <a:srgbClr val="FFFFFF"/>
                </a:solidFill>
                <a:latin typeface="Squada One"/>
              </a:rPr>
              <a:t>¿TE PREGUNTAS, CÓMO PODRÍAS COMPARTIR LA FE</a:t>
            </a:r>
          </a:p>
          <a:p>
            <a:pPr algn="ctr">
              <a:lnSpc>
                <a:spcPts val="6367"/>
              </a:lnSpc>
            </a:pPr>
            <a:r>
              <a:rPr lang="en-US" sz="7490">
                <a:solidFill>
                  <a:srgbClr val="FFFFFF"/>
                </a:solidFill>
                <a:latin typeface="Squada One"/>
              </a:rPr>
              <a:t>cristiana de una manera simple y clara?</a:t>
            </a:r>
          </a:p>
        </p:txBody>
      </p:sp>
      <p:pic>
        <p:nvPicPr>
          <p:cNvPr id="39" name="Picture 3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35388" y="8438666"/>
            <a:ext cx="3014159" cy="1507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8775" y="-39686"/>
            <a:ext cx="18336775" cy="10326686"/>
            <a:chOff x="0" y="0"/>
            <a:chExt cx="4829439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9439" cy="2719786"/>
            </a:xfrm>
            <a:custGeom>
              <a:avLst/>
              <a:gdLst/>
              <a:ahLst/>
              <a:cxnLst/>
              <a:rect l="l" t="t" r="r" b="b"/>
              <a:pathLst>
                <a:path w="4829439" h="2719786">
                  <a:moveTo>
                    <a:pt x="0" y="0"/>
                  </a:moveTo>
                  <a:lnTo>
                    <a:pt x="4829439" y="0"/>
                  </a:lnTo>
                  <a:lnTo>
                    <a:pt x="4829439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42745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0800000">
            <a:off x="5300868" y="9495110"/>
            <a:ext cx="1469038" cy="1469038"/>
            <a:chOff x="0" y="0"/>
            <a:chExt cx="6355080" cy="63550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E0823"/>
            </a:solid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685539" y="7353445"/>
            <a:ext cx="6527941" cy="5867111"/>
            <a:chOff x="0" y="0"/>
            <a:chExt cx="8703921" cy="7822814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2080792" cy="2080792"/>
              <a:chOff x="0" y="0"/>
              <a:chExt cx="6355080" cy="63550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11" name="AutoShape 11"/>
            <p:cNvSpPr/>
            <p:nvPr/>
          </p:nvSpPr>
          <p:spPr>
            <a:xfrm rot="-2700000">
              <a:off x="3921475" y="803671"/>
              <a:ext cx="78841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401881" y="401881"/>
              <a:ext cx="1277030" cy="1277030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14" name="AutoShape 14"/>
            <p:cNvSpPr/>
            <p:nvPr/>
          </p:nvSpPr>
          <p:spPr>
            <a:xfrm rot="8100000">
              <a:off x="3147485" y="2651761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5" name="AutoShape 15"/>
            <p:cNvSpPr/>
            <p:nvPr/>
          </p:nvSpPr>
          <p:spPr>
            <a:xfrm rot="8100000">
              <a:off x="6525302" y="813196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1948111" y="-1543097"/>
            <a:ext cx="6606522" cy="5919996"/>
            <a:chOff x="0" y="0"/>
            <a:chExt cx="8808696" cy="7893327"/>
          </a:xfrm>
        </p:grpSpPr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 rot="-10800000">
              <a:off x="6727904" y="5812535"/>
              <a:ext cx="2080792" cy="2080792"/>
              <a:chOff x="0" y="0"/>
              <a:chExt cx="6355080" cy="635508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19" name="AutoShape 19"/>
            <p:cNvSpPr/>
            <p:nvPr/>
          </p:nvSpPr>
          <p:spPr>
            <a:xfrm rot="8100000">
              <a:off x="4808380" y="1052888"/>
              <a:ext cx="78841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grpSp>
          <p:nvGrpSpPr>
            <p:cNvPr id="20" name="Group 20"/>
            <p:cNvGrpSpPr/>
            <p:nvPr/>
          </p:nvGrpSpPr>
          <p:grpSpPr>
            <a:xfrm rot="-10800000">
              <a:off x="7129785" y="6214416"/>
              <a:ext cx="1277030" cy="127703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sp>
          <p:nvSpPr>
            <p:cNvPr id="22" name="AutoShape 22"/>
            <p:cNvSpPr/>
            <p:nvPr/>
          </p:nvSpPr>
          <p:spPr>
            <a:xfrm rot="8100000">
              <a:off x="5584313" y="-865715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23" name="AutoShape 23"/>
            <p:cNvSpPr/>
            <p:nvPr/>
          </p:nvSpPr>
          <p:spPr>
            <a:xfrm rot="8100000">
              <a:off x="2126719" y="761635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s-GT"/>
            </a:p>
          </p:txBody>
        </p:sp>
      </p:grpSp>
      <p:sp>
        <p:nvSpPr>
          <p:cNvPr id="24" name="AutoShape 24"/>
          <p:cNvSpPr/>
          <p:nvPr/>
        </p:nvSpPr>
        <p:spPr>
          <a:xfrm>
            <a:off x="2604924" y="7353445"/>
            <a:ext cx="10382207" cy="2605823"/>
          </a:xfrm>
          <a:prstGeom prst="rect">
            <a:avLst/>
          </a:prstGeom>
          <a:solidFill>
            <a:srgbClr val="EE0823"/>
          </a:solidFill>
        </p:spPr>
        <p:txBody>
          <a:bodyPr/>
          <a:lstStyle/>
          <a:p>
            <a:endParaRPr lang="es-GT"/>
          </a:p>
        </p:txBody>
      </p:sp>
      <p:grpSp>
        <p:nvGrpSpPr>
          <p:cNvPr id="25" name="Group 25"/>
          <p:cNvGrpSpPr/>
          <p:nvPr/>
        </p:nvGrpSpPr>
        <p:grpSpPr>
          <a:xfrm>
            <a:off x="-3422533" y="7116821"/>
            <a:ext cx="6845066" cy="5657850"/>
            <a:chOff x="0" y="0"/>
            <a:chExt cx="9126755" cy="754380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7543800" cy="7543800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  <p:txBody>
              <a:bodyPr/>
              <a:lstStyle/>
              <a:p>
                <a:endParaRPr lang="es-GT"/>
              </a:p>
            </p:txBody>
          </p:sp>
        </p:grpSp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771900" y="2524876"/>
              <a:ext cx="5354855" cy="1168332"/>
            </a:xfrm>
            <a:prstGeom prst="rect">
              <a:avLst/>
            </a:prstGeom>
          </p:spPr>
        </p:pic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67697" y="9479309"/>
            <a:ext cx="4016141" cy="876249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2803599" y="7502374"/>
            <a:ext cx="9981717" cy="219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5000">
                <a:solidFill>
                  <a:srgbClr val="FFFFFF"/>
                </a:solidFill>
                <a:latin typeface="Tomorrow"/>
              </a:rPr>
              <a:t>ESTOS CUATRO SÍMBOLOS REPRESENTAN EL MENSAJE CENTRAL DE LA BIBLIA</a:t>
            </a: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425367" y="618978"/>
            <a:ext cx="4975430" cy="2487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023940"/>
            <a:ext cx="3405635" cy="4824213"/>
            <a:chOff x="0" y="0"/>
            <a:chExt cx="1152030" cy="16318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2030" cy="1631894"/>
            </a:xfrm>
            <a:custGeom>
              <a:avLst/>
              <a:gdLst/>
              <a:ahLst/>
              <a:cxnLst/>
              <a:rect l="l" t="t" r="r" b="b"/>
              <a:pathLst>
                <a:path w="1152030" h="1631894">
                  <a:moveTo>
                    <a:pt x="0" y="0"/>
                  </a:moveTo>
                  <a:lnTo>
                    <a:pt x="1152030" y="0"/>
                  </a:lnTo>
                  <a:lnTo>
                    <a:pt x="1152030" y="1631894"/>
                  </a:lnTo>
                  <a:lnTo>
                    <a:pt x="0" y="1631894"/>
                  </a:lnTo>
                  <a:close/>
                </a:path>
              </a:pathLst>
            </a:custGeom>
            <a:solidFill>
              <a:srgbClr val="EB1024"/>
            </a:solid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720591" y="6598230"/>
            <a:ext cx="3405635" cy="5249923"/>
            <a:chOff x="0" y="0"/>
            <a:chExt cx="1152030" cy="17759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52030" cy="1775900"/>
            </a:xfrm>
            <a:custGeom>
              <a:avLst/>
              <a:gdLst/>
              <a:ahLst/>
              <a:cxnLst/>
              <a:rect l="l" t="t" r="r" b="b"/>
              <a:pathLst>
                <a:path w="1152030" h="1775900">
                  <a:moveTo>
                    <a:pt x="0" y="0"/>
                  </a:moveTo>
                  <a:lnTo>
                    <a:pt x="1152030" y="0"/>
                  </a:lnTo>
                  <a:lnTo>
                    <a:pt x="1152030" y="1775900"/>
                  </a:lnTo>
                  <a:lnTo>
                    <a:pt x="0" y="1775900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441182" y="6141258"/>
            <a:ext cx="3405635" cy="5706895"/>
            <a:chOff x="0" y="0"/>
            <a:chExt cx="1152030" cy="193048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52030" cy="1930481"/>
            </a:xfrm>
            <a:custGeom>
              <a:avLst/>
              <a:gdLst/>
              <a:ahLst/>
              <a:cxnLst/>
              <a:rect l="l" t="t" r="r" b="b"/>
              <a:pathLst>
                <a:path w="1152030" h="1930481">
                  <a:moveTo>
                    <a:pt x="0" y="0"/>
                  </a:moveTo>
                  <a:lnTo>
                    <a:pt x="1152030" y="0"/>
                  </a:lnTo>
                  <a:lnTo>
                    <a:pt x="1152030" y="1930481"/>
                  </a:lnTo>
                  <a:lnTo>
                    <a:pt x="0" y="1930481"/>
                  </a:lnTo>
                  <a:close/>
                </a:path>
              </a:pathLst>
            </a:custGeom>
            <a:solidFill>
              <a:srgbClr val="EB1024"/>
            </a:solid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161774" y="5684286"/>
            <a:ext cx="3405635" cy="6163867"/>
            <a:chOff x="0" y="0"/>
            <a:chExt cx="1152030" cy="208506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2030" cy="2085061"/>
            </a:xfrm>
            <a:custGeom>
              <a:avLst/>
              <a:gdLst/>
              <a:ahLst/>
              <a:cxnLst/>
              <a:rect l="l" t="t" r="r" b="b"/>
              <a:pathLst>
                <a:path w="1152030" h="2085061">
                  <a:moveTo>
                    <a:pt x="0" y="0"/>
                  </a:moveTo>
                  <a:lnTo>
                    <a:pt x="1152030" y="0"/>
                  </a:lnTo>
                  <a:lnTo>
                    <a:pt x="1152030" y="2085061"/>
                  </a:lnTo>
                  <a:lnTo>
                    <a:pt x="0" y="2085061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es-G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882365" y="5227314"/>
            <a:ext cx="3405635" cy="6620839"/>
            <a:chOff x="0" y="0"/>
            <a:chExt cx="1152030" cy="223964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52030" cy="2239642"/>
            </a:xfrm>
            <a:custGeom>
              <a:avLst/>
              <a:gdLst/>
              <a:ahLst/>
              <a:cxnLst/>
              <a:rect l="l" t="t" r="r" b="b"/>
              <a:pathLst>
                <a:path w="1152030" h="2239642">
                  <a:moveTo>
                    <a:pt x="0" y="0"/>
                  </a:moveTo>
                  <a:lnTo>
                    <a:pt x="1152030" y="0"/>
                  </a:lnTo>
                  <a:lnTo>
                    <a:pt x="1152030" y="2239642"/>
                  </a:lnTo>
                  <a:lnTo>
                    <a:pt x="0" y="2239642"/>
                  </a:lnTo>
                  <a:close/>
                </a:path>
              </a:pathLst>
            </a:custGeom>
            <a:solidFill>
              <a:srgbClr val="EB1024"/>
            </a:solidFill>
          </p:spPr>
          <p:txBody>
            <a:bodyPr/>
            <a:lstStyle/>
            <a:p>
              <a:endParaRPr lang="es-GT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l="8510" t="24428" r="12607" b="28449"/>
          <a:stretch>
            <a:fillRect/>
          </a:stretch>
        </p:blipFill>
        <p:spPr>
          <a:xfrm>
            <a:off x="349149" y="613374"/>
            <a:ext cx="11062666" cy="330430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50042" y="5431077"/>
            <a:ext cx="2905552" cy="116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SEMANA 1</a:t>
            </a:r>
          </a:p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ORA Y PREPÁRATE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70633" y="4974106"/>
            <a:ext cx="2905552" cy="116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SEMANA 2</a:t>
            </a:r>
          </a:p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ATRAE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691224" y="4517134"/>
            <a:ext cx="2905552" cy="116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SEMANA 3</a:t>
            </a:r>
          </a:p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COMPARTE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411815" y="4060162"/>
            <a:ext cx="2905552" cy="116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SEMANA 4</a:t>
            </a:r>
          </a:p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 PROCLAMA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132406" y="3603190"/>
            <a:ext cx="2905552" cy="116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SEMANA 5</a:t>
            </a:r>
          </a:p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DISCIPULA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0042" y="7511838"/>
            <a:ext cx="2905552" cy="91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2637" dirty="0">
                <a:solidFill>
                  <a:srgbClr val="FBFFFC"/>
                </a:solidFill>
                <a:latin typeface="Lato"/>
              </a:rPr>
              <a:t>SEMANA 1</a:t>
            </a:r>
          </a:p>
          <a:p>
            <a:pPr algn="ctr">
              <a:lnSpc>
                <a:spcPts val="3692"/>
              </a:lnSpc>
            </a:pPr>
            <a:r>
              <a:rPr lang="en-US" sz="2637" dirty="0">
                <a:solidFill>
                  <a:srgbClr val="FBFFFC"/>
                </a:solidFill>
                <a:latin typeface="Lato"/>
              </a:rPr>
              <a:t>DE MAYO 2024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70633" y="7078606"/>
            <a:ext cx="2905552" cy="91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2637" dirty="0">
                <a:solidFill>
                  <a:srgbClr val="FBFFFC"/>
                </a:solidFill>
                <a:latin typeface="Lato"/>
              </a:rPr>
              <a:t>SEMANA 2</a:t>
            </a:r>
          </a:p>
          <a:p>
            <a:pPr algn="ctr">
              <a:lnSpc>
                <a:spcPts val="3692"/>
              </a:lnSpc>
            </a:pPr>
            <a:r>
              <a:rPr lang="en-US" sz="2637" dirty="0">
                <a:solidFill>
                  <a:srgbClr val="FBFFFC"/>
                </a:solidFill>
                <a:latin typeface="Lato"/>
              </a:rPr>
              <a:t>DE MAYO 2024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691224" y="6645374"/>
            <a:ext cx="2905552" cy="91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2637" dirty="0">
                <a:solidFill>
                  <a:srgbClr val="FBFFFC"/>
                </a:solidFill>
                <a:latin typeface="Lato"/>
              </a:rPr>
              <a:t>SEMANA 3</a:t>
            </a:r>
          </a:p>
          <a:p>
            <a:pPr algn="ctr">
              <a:lnSpc>
                <a:spcPts val="3692"/>
              </a:lnSpc>
            </a:pPr>
            <a:r>
              <a:rPr lang="en-US" sz="2637" dirty="0">
                <a:solidFill>
                  <a:srgbClr val="FBFFFC"/>
                </a:solidFill>
                <a:latin typeface="Lato"/>
              </a:rPr>
              <a:t>DE MAYO 2024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411815" y="6212143"/>
            <a:ext cx="2905552" cy="91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2637" dirty="0">
                <a:solidFill>
                  <a:srgbClr val="FBFFFC"/>
                </a:solidFill>
                <a:latin typeface="Lato"/>
              </a:rPr>
              <a:t>SEMANA 4</a:t>
            </a:r>
          </a:p>
          <a:p>
            <a:pPr algn="ctr">
              <a:lnSpc>
                <a:spcPts val="3692"/>
              </a:lnSpc>
            </a:pPr>
            <a:r>
              <a:rPr lang="en-US" sz="2637" dirty="0">
                <a:solidFill>
                  <a:srgbClr val="FBFFFC"/>
                </a:solidFill>
                <a:latin typeface="Lato"/>
              </a:rPr>
              <a:t>DE MAYO 2024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132406" y="5778911"/>
            <a:ext cx="2905552" cy="91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2637" dirty="0">
                <a:solidFill>
                  <a:srgbClr val="FBFFFC"/>
                </a:solidFill>
                <a:latin typeface="Lato"/>
              </a:rPr>
              <a:t>25 DE MAYO 2024 EN ADELANTE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720911" y="1209675"/>
            <a:ext cx="5538389" cy="1260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482"/>
              </a:lnSpc>
              <a:spcBef>
                <a:spcPct val="0"/>
              </a:spcBef>
            </a:pPr>
            <a:r>
              <a:rPr lang="en-US" sz="9482" dirty="0">
                <a:solidFill>
                  <a:srgbClr val="EB1024"/>
                </a:solidFill>
                <a:latin typeface="Big Shoulders Display Bold"/>
              </a:rPr>
              <a:t>MAYO 2024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4000"/>
          </a:blip>
          <a:srcRect l="9607" t="24593" r="62810" b="25219"/>
          <a:stretch>
            <a:fillRect/>
          </a:stretch>
        </p:blipFill>
        <p:spPr>
          <a:xfrm>
            <a:off x="9144000" y="-3930038"/>
            <a:ext cx="11870353" cy="107994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4399239"/>
            <a:ext cx="3484899" cy="3703635"/>
            <a:chOff x="0" y="0"/>
            <a:chExt cx="4646532" cy="493818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774365" y="0"/>
              <a:ext cx="3097802" cy="309780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2614914"/>
              <a:ext cx="4646532" cy="2323266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5395710" y="4536658"/>
            <a:ext cx="3084755" cy="3156236"/>
            <a:chOff x="0" y="0"/>
            <a:chExt cx="4113007" cy="420831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07602" y="0"/>
              <a:ext cx="3097802" cy="309780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1762" t="6468" r="3128" b="6599"/>
            <a:stretch>
              <a:fillRect/>
            </a:stretch>
          </p:blipFill>
          <p:spPr>
            <a:xfrm>
              <a:off x="0" y="3097802"/>
              <a:ext cx="4113007" cy="1110512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27061" r="30650" b="30538"/>
          <a:stretch>
            <a:fillRect/>
          </a:stretch>
        </p:blipFill>
        <p:spPr>
          <a:xfrm>
            <a:off x="1028700" y="1028700"/>
            <a:ext cx="2089208" cy="2011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t="66049"/>
          <a:stretch>
            <a:fillRect/>
          </a:stretch>
        </p:blipFill>
        <p:spPr>
          <a:xfrm>
            <a:off x="3279269" y="1469671"/>
            <a:ext cx="5676404" cy="112972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324202" y="3459563"/>
            <a:ext cx="9963798" cy="4805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spc="139">
                <a:solidFill>
                  <a:srgbClr val="000000"/>
                </a:solidFill>
                <a:latin typeface="Montserrat Light Bold"/>
              </a:rPr>
              <a:t>VENTAJAS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spc="100">
                <a:solidFill>
                  <a:srgbClr val="000000"/>
                </a:solidFill>
                <a:latin typeface="Now Bold"/>
              </a:rPr>
              <a:t> </a:t>
            </a:r>
            <a:r>
              <a:rPr lang="en-US" sz="5000" spc="100">
                <a:solidFill>
                  <a:srgbClr val="000000"/>
                </a:solidFill>
                <a:latin typeface="Now"/>
              </a:rPr>
              <a:t>Simplicidad gráfica / Innovanora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spc="-225">
                <a:solidFill>
                  <a:srgbClr val="000000"/>
                </a:solidFill>
                <a:latin typeface="Now"/>
              </a:rPr>
              <a:t>Fácil de usar / Trae claridad al mensaje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490" r="57711" b="30538"/>
          <a:stretch>
            <a:fillRect/>
          </a:stretch>
        </p:blipFill>
        <p:spPr>
          <a:xfrm>
            <a:off x="-518746" y="513940"/>
            <a:ext cx="10787689" cy="1001485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7843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61345" y="756424"/>
            <a:ext cx="4435357" cy="91574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99859" y="701788"/>
            <a:ext cx="4488282" cy="92667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211753" y="678413"/>
            <a:ext cx="4510925" cy="93134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490" r="57711" b="30538"/>
          <a:stretch>
            <a:fillRect/>
          </a:stretch>
        </p:blipFill>
        <p:spPr>
          <a:xfrm>
            <a:off x="-699721" y="513940"/>
            <a:ext cx="10787689" cy="1001485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7843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8809" y="864634"/>
            <a:ext cx="4510925" cy="93134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21115" y="888009"/>
            <a:ext cx="4488282" cy="92667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163947" y="888009"/>
            <a:ext cx="4488282" cy="9266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490" r="57711" b="30538"/>
          <a:stretch>
            <a:fillRect/>
          </a:stretch>
        </p:blipFill>
        <p:spPr>
          <a:xfrm>
            <a:off x="-804496" y="513940"/>
            <a:ext cx="10787689" cy="1001485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7843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56422" y="929749"/>
            <a:ext cx="4447850" cy="91832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95084" y="888009"/>
            <a:ext cx="4488282" cy="92667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495193" y="957393"/>
            <a:ext cx="4421071" cy="9127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490" r="57711" b="30538"/>
          <a:stretch>
            <a:fillRect/>
          </a:stretch>
        </p:blipFill>
        <p:spPr>
          <a:xfrm>
            <a:off x="-804496" y="513940"/>
            <a:ext cx="10787689" cy="1001485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7843"/>
              </a:srgbClr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29053" y="888009"/>
            <a:ext cx="4488282" cy="92667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12123" y="888009"/>
            <a:ext cx="4488282" cy="92667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381494" y="943204"/>
            <a:ext cx="4434815" cy="9156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2428" r="19081"/>
          <a:stretch>
            <a:fillRect/>
          </a:stretch>
        </p:blipFill>
        <p:spPr>
          <a:xfrm>
            <a:off x="9144000" y="-170418"/>
            <a:ext cx="9330173" cy="1062783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429201" y="1028700"/>
            <a:ext cx="9573201" cy="1612601"/>
          </a:xfrm>
          <a:prstGeom prst="rect">
            <a:avLst/>
          </a:prstGeom>
          <a:solidFill>
            <a:srgbClr val="BF1818"/>
          </a:solidFill>
        </p:spPr>
        <p:txBody>
          <a:bodyPr/>
          <a:lstStyle/>
          <a:p>
            <a:endParaRPr lang="es-GT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75797" y="2010210"/>
            <a:ext cx="6266580" cy="626658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066331"/>
            <a:ext cx="9424874" cy="138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9"/>
              </a:lnSpc>
            </a:pPr>
            <a:r>
              <a:rPr lang="en-US" sz="8099">
                <a:solidFill>
                  <a:srgbClr val="FBFFFC"/>
                </a:solidFill>
                <a:latin typeface="Oswald"/>
              </a:rPr>
              <a:t>+MENTOREAR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20883" y="3875556"/>
            <a:ext cx="7421034" cy="4236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67"/>
              </a:lnSpc>
            </a:pPr>
            <a:r>
              <a:rPr lang="en-US" sz="6048">
                <a:solidFill>
                  <a:srgbClr val="000000"/>
                </a:solidFill>
                <a:latin typeface="Lato"/>
              </a:rPr>
              <a:t>ayuda a caminar acompañado en El Sendero en la Gracia, en Cristo.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17797" r="68452" b="19166"/>
          <a:stretch>
            <a:fillRect/>
          </a:stretch>
        </p:blipFill>
        <p:spPr>
          <a:xfrm>
            <a:off x="1028700" y="8783300"/>
            <a:ext cx="950898" cy="949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80598" y="1028700"/>
            <a:ext cx="16027949" cy="8229600"/>
          </a:xfrm>
          <a:prstGeom prst="rect">
            <a:avLst/>
          </a:prstGeom>
          <a:solidFill>
            <a:srgbClr val="BF1818"/>
          </a:solidFill>
        </p:spPr>
        <p:txBody>
          <a:bodyPr/>
          <a:lstStyle/>
          <a:p>
            <a:endParaRPr lang="es-GT"/>
          </a:p>
        </p:txBody>
      </p:sp>
      <p:sp>
        <p:nvSpPr>
          <p:cNvPr id="3" name="TextBox 3"/>
          <p:cNvSpPr txBox="1"/>
          <p:nvPr/>
        </p:nvSpPr>
        <p:spPr>
          <a:xfrm>
            <a:off x="2325253" y="1607188"/>
            <a:ext cx="13538639" cy="6906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7"/>
              </a:lnSpc>
            </a:pPr>
            <a:r>
              <a:rPr lang="en-US" sz="7855">
                <a:solidFill>
                  <a:srgbClr val="FBFFFC"/>
                </a:solidFill>
                <a:latin typeface="Oswald"/>
              </a:rPr>
              <a:t>ES IMPORTANTÍSIMO ACOMPAÑAR</a:t>
            </a:r>
          </a:p>
          <a:p>
            <a:pPr algn="ctr">
              <a:lnSpc>
                <a:spcPts val="10997"/>
              </a:lnSpc>
            </a:pPr>
            <a:r>
              <a:rPr lang="en-US" sz="7855">
                <a:solidFill>
                  <a:srgbClr val="FBFFFC"/>
                </a:solidFill>
                <a:latin typeface="Oswald"/>
              </a:rPr>
              <a:t>A LOS NO CREYENTES</a:t>
            </a:r>
          </a:p>
          <a:p>
            <a:pPr algn="ctr">
              <a:lnSpc>
                <a:spcPts val="10997"/>
              </a:lnSpc>
            </a:pPr>
            <a:r>
              <a:rPr lang="en-US" sz="7855">
                <a:solidFill>
                  <a:srgbClr val="FBFFFC"/>
                </a:solidFill>
                <a:latin typeface="Oswald"/>
              </a:rPr>
              <a:t>HASTA QUE CREZCAN </a:t>
            </a:r>
          </a:p>
          <a:p>
            <a:pPr algn="ctr">
              <a:lnSpc>
                <a:spcPts val="10997"/>
              </a:lnSpc>
            </a:pPr>
            <a:r>
              <a:rPr lang="en-US" sz="7855">
                <a:solidFill>
                  <a:srgbClr val="FBFFFC"/>
                </a:solidFill>
                <a:latin typeface="Oswald"/>
              </a:rPr>
              <a:t>EN SU RELACIÓN PERSONAL</a:t>
            </a:r>
          </a:p>
          <a:p>
            <a:pPr algn="ctr">
              <a:lnSpc>
                <a:spcPts val="10997"/>
              </a:lnSpc>
            </a:pPr>
            <a:r>
              <a:rPr lang="en-US" sz="7855">
                <a:solidFill>
                  <a:srgbClr val="FBFFFC"/>
                </a:solidFill>
                <a:latin typeface="Oswald"/>
              </a:rPr>
              <a:t>CON CRISTO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64307" y="-114300"/>
            <a:ext cx="2159387" cy="14899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064307" y="8758923"/>
            <a:ext cx="2159387" cy="14899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551260" y="8120998"/>
            <a:ext cx="2557288" cy="1278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34883" y="-279231"/>
            <a:ext cx="4983324" cy="11390758"/>
          </a:xfrm>
          <a:prstGeom prst="rect">
            <a:avLst/>
          </a:prstGeom>
          <a:solidFill>
            <a:srgbClr val="BF1818"/>
          </a:solidFill>
        </p:spPr>
        <p:txBody>
          <a:bodyPr/>
          <a:lstStyle/>
          <a:p>
            <a:endParaRPr lang="es-GT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802699" y="165589"/>
            <a:ext cx="5291784" cy="529178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1291701"/>
            <a:ext cx="11145056" cy="1519779"/>
            <a:chOff x="0" y="0"/>
            <a:chExt cx="14860075" cy="2026373"/>
          </a:xfrm>
        </p:grpSpPr>
        <p:sp>
          <p:nvSpPr>
            <p:cNvPr id="5" name="TextBox 5"/>
            <p:cNvSpPr txBox="1"/>
            <p:nvPr/>
          </p:nvSpPr>
          <p:spPr>
            <a:xfrm>
              <a:off x="0" y="-114300"/>
              <a:ext cx="14860075" cy="1321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6000">
                  <a:solidFill>
                    <a:srgbClr val="254769"/>
                  </a:solidFill>
                  <a:latin typeface="Oswald"/>
                </a:rPr>
                <a:t>CUATRO PUNTOS CRUCIALES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9578" y="1295021"/>
              <a:ext cx="10502802" cy="7515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399">
                  <a:solidFill>
                    <a:srgbClr val="BF1818"/>
                  </a:solidFill>
                  <a:latin typeface="Oswald"/>
                </a:rPr>
                <a:t>MENTOREAR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4781604"/>
            <a:ext cx="6047807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6"/>
              </a:lnSpc>
            </a:pPr>
            <a:r>
              <a:rPr lang="en-US" sz="5400" dirty="0" err="1">
                <a:solidFill>
                  <a:srgbClr val="000000"/>
                </a:solidFill>
                <a:latin typeface="Lato"/>
              </a:rPr>
              <a:t>Relaciones</a:t>
            </a:r>
            <a:endParaRPr lang="en-US" sz="5400" dirty="0">
              <a:solidFill>
                <a:srgbClr val="000000"/>
              </a:solidFill>
              <a:latin typeface="Lato"/>
            </a:endParaRPr>
          </a:p>
          <a:p>
            <a:pPr algn="l">
              <a:lnSpc>
                <a:spcPts val="5606"/>
              </a:lnSpc>
            </a:pPr>
            <a:r>
              <a:rPr lang="en-US" sz="5400" dirty="0">
                <a:solidFill>
                  <a:srgbClr val="000000"/>
                </a:solidFill>
                <a:latin typeface="Lato"/>
              </a:rPr>
              <a:t>de </a:t>
            </a:r>
            <a:r>
              <a:rPr lang="en-US" sz="5400" dirty="0" err="1">
                <a:solidFill>
                  <a:srgbClr val="000000"/>
                </a:solidFill>
                <a:latin typeface="Lato"/>
              </a:rPr>
              <a:t>amistad</a:t>
            </a:r>
            <a:endParaRPr lang="en-US" sz="5400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487076" y="4781604"/>
            <a:ext cx="6047807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6"/>
              </a:lnSpc>
            </a:pPr>
            <a:r>
              <a:rPr lang="en-US" sz="5400" dirty="0" err="1">
                <a:solidFill>
                  <a:srgbClr val="000000"/>
                </a:solidFill>
                <a:latin typeface="Lato"/>
              </a:rPr>
              <a:t>Acompañamiento</a:t>
            </a:r>
            <a:endParaRPr lang="en-US" sz="5400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487076" y="7173308"/>
            <a:ext cx="6047807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6"/>
              </a:lnSpc>
            </a:pPr>
            <a:r>
              <a:rPr lang="en-US" sz="5400" dirty="0" err="1">
                <a:solidFill>
                  <a:srgbClr val="000000"/>
                </a:solidFill>
                <a:latin typeface="Lato"/>
              </a:rPr>
              <a:t>Discipulado</a:t>
            </a:r>
            <a:r>
              <a:rPr lang="en-US" sz="54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Lato"/>
              </a:rPr>
              <a:t>basado</a:t>
            </a:r>
            <a:endParaRPr lang="en-US" sz="5400" dirty="0">
              <a:solidFill>
                <a:srgbClr val="000000"/>
              </a:solidFill>
              <a:latin typeface="Lato"/>
            </a:endParaRPr>
          </a:p>
          <a:p>
            <a:pPr algn="l">
              <a:lnSpc>
                <a:spcPts val="5606"/>
              </a:lnSpc>
            </a:pPr>
            <a:r>
              <a:rPr lang="en-US" sz="5400" dirty="0" err="1">
                <a:solidFill>
                  <a:srgbClr val="000000"/>
                </a:solidFill>
                <a:latin typeface="Lato"/>
              </a:rPr>
              <a:t>en</a:t>
            </a:r>
            <a:r>
              <a:rPr lang="en-US" sz="5400" dirty="0">
                <a:solidFill>
                  <a:srgbClr val="000000"/>
                </a:solidFill>
                <a:latin typeface="Lato"/>
              </a:rPr>
              <a:t> la Biblia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7173308"/>
            <a:ext cx="6047807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06"/>
              </a:lnSpc>
              <a:spcBef>
                <a:spcPct val="0"/>
              </a:spcBef>
            </a:pPr>
            <a:r>
              <a:rPr lang="en-US" sz="5400" u="none" dirty="0" err="1">
                <a:solidFill>
                  <a:srgbClr val="000000"/>
                </a:solidFill>
                <a:latin typeface="Lato"/>
              </a:rPr>
              <a:t>Ejemplo</a:t>
            </a:r>
            <a:endParaRPr lang="en-US" sz="5400" dirty="0">
              <a:solidFill>
                <a:srgbClr val="000000"/>
              </a:solidFill>
              <a:latin typeface="Lato"/>
            </a:endParaRPr>
          </a:p>
          <a:p>
            <a:pPr marL="0" lvl="0" indent="0" algn="l">
              <a:lnSpc>
                <a:spcPts val="5606"/>
              </a:lnSpc>
              <a:spcBef>
                <a:spcPct val="0"/>
              </a:spcBef>
            </a:pPr>
            <a:r>
              <a:rPr lang="en-US" sz="5400" u="none" dirty="0" err="1">
                <a:solidFill>
                  <a:srgbClr val="000000"/>
                </a:solidFill>
                <a:latin typeface="Lato"/>
              </a:rPr>
              <a:t>Inspirador</a:t>
            </a:r>
            <a:endParaRPr lang="en-US" sz="5400" u="none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24294" y="3882623"/>
            <a:ext cx="646861" cy="153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BF1818"/>
                </a:solidFill>
                <a:latin typeface="Open Sans Extra Bold"/>
              </a:rPr>
              <a:t>+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009880" y="3882623"/>
            <a:ext cx="646861" cy="153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BF1818"/>
                </a:solidFill>
                <a:latin typeface="Open Sans Extra Bold"/>
              </a:rPr>
              <a:t>+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4294" y="6315552"/>
            <a:ext cx="646861" cy="153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BF1818"/>
                </a:solidFill>
                <a:latin typeface="Open Sans Extra Bold"/>
              </a:rPr>
              <a:t>+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009880" y="6315552"/>
            <a:ext cx="646861" cy="153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BF1818"/>
                </a:solidFill>
                <a:latin typeface="Open Sans Extra Bold"/>
              </a:rPr>
              <a:t>+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 t="17797" r="9583" b="19166"/>
          <a:stretch>
            <a:fillRect/>
          </a:stretch>
        </p:blipFill>
        <p:spPr>
          <a:xfrm>
            <a:off x="1028700" y="8783300"/>
            <a:ext cx="2725303" cy="949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14410" y="3195320"/>
            <a:ext cx="14999867" cy="1831377"/>
          </a:xfrm>
          <a:prstGeom prst="rect">
            <a:avLst/>
          </a:prstGeom>
          <a:solidFill>
            <a:srgbClr val="BF1818"/>
          </a:solidFill>
        </p:spPr>
        <p:txBody>
          <a:bodyPr/>
          <a:lstStyle/>
          <a:p>
            <a:endParaRPr lang="es-GT"/>
          </a:p>
        </p:txBody>
      </p:sp>
      <p:sp>
        <p:nvSpPr>
          <p:cNvPr id="3" name="AutoShape 3"/>
          <p:cNvSpPr/>
          <p:nvPr/>
        </p:nvSpPr>
        <p:spPr>
          <a:xfrm>
            <a:off x="1614410" y="5163431"/>
            <a:ext cx="14999867" cy="1831377"/>
          </a:xfrm>
          <a:prstGeom prst="rect">
            <a:avLst/>
          </a:prstGeom>
          <a:solidFill>
            <a:srgbClr val="BF1818"/>
          </a:solidFill>
        </p:spPr>
        <p:txBody>
          <a:bodyPr/>
          <a:lstStyle/>
          <a:p>
            <a:endParaRPr lang="es-GT"/>
          </a:p>
        </p:txBody>
      </p:sp>
      <p:sp>
        <p:nvSpPr>
          <p:cNvPr id="4" name="AutoShape 4"/>
          <p:cNvSpPr/>
          <p:nvPr/>
        </p:nvSpPr>
        <p:spPr>
          <a:xfrm>
            <a:off x="1614410" y="7127677"/>
            <a:ext cx="14999867" cy="1831377"/>
          </a:xfrm>
          <a:prstGeom prst="rect">
            <a:avLst/>
          </a:prstGeom>
          <a:solidFill>
            <a:srgbClr val="BF1818"/>
          </a:solidFill>
        </p:spPr>
        <p:txBody>
          <a:bodyPr/>
          <a:lstStyle/>
          <a:p>
            <a:endParaRPr lang="es-GT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07469" y="6472798"/>
            <a:ext cx="3153382" cy="315338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14410" y="565422"/>
            <a:ext cx="14999867" cy="1566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68"/>
              </a:lnSpc>
            </a:pPr>
            <a:r>
              <a:rPr lang="en-US" sz="9191">
                <a:solidFill>
                  <a:srgbClr val="000000"/>
                </a:solidFill>
                <a:latin typeface="Oswald Bold"/>
              </a:rPr>
              <a:t>RELACIONES DE AMISTAD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77885" y="3787868"/>
            <a:ext cx="9872917" cy="73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5299" spc="529">
                <a:solidFill>
                  <a:srgbClr val="FBFFFC"/>
                </a:solidFill>
                <a:latin typeface="Lato Italics"/>
              </a:rPr>
              <a:t>Toma tiempos programados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77885" y="5737596"/>
            <a:ext cx="9872917" cy="73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5299" spc="529">
                <a:solidFill>
                  <a:srgbClr val="FBFFFC"/>
                </a:solidFill>
                <a:latin typeface="Lato Italics"/>
              </a:rPr>
              <a:t>Muestra aprecio con detalles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77885" y="7701843"/>
            <a:ext cx="9872917" cy="73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5299" spc="529">
                <a:solidFill>
                  <a:srgbClr val="FBFFFC"/>
                </a:solidFill>
                <a:latin typeface="Lato Italics"/>
              </a:rPr>
              <a:t>Intercambien expectativas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t="17797" r="9583" b="19166"/>
          <a:stretch>
            <a:fillRect/>
          </a:stretch>
        </p:blipFill>
        <p:spPr>
          <a:xfrm>
            <a:off x="1028700" y="9092404"/>
            <a:ext cx="1838563" cy="640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62434" y="-337563"/>
            <a:ext cx="18846577" cy="4304942"/>
          </a:xfrm>
          <a:prstGeom prst="rect">
            <a:avLst/>
          </a:prstGeom>
          <a:solidFill>
            <a:srgbClr val="254769"/>
          </a:solidFill>
        </p:spPr>
        <p:txBody>
          <a:bodyPr/>
          <a:lstStyle/>
          <a:p>
            <a:endParaRPr lang="es-GT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67920"/>
          <a:stretch>
            <a:fillRect/>
          </a:stretch>
        </p:blipFill>
        <p:spPr>
          <a:xfrm>
            <a:off x="11172" y="0"/>
            <a:ext cx="18288000" cy="396737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314700" y="4086610"/>
            <a:ext cx="11680944" cy="1708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BF1818"/>
                </a:solidFill>
                <a:latin typeface="Oswald"/>
              </a:rPr>
              <a:t>Ejemplo inspirador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83871" y="5801976"/>
            <a:ext cx="8498356" cy="153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BF1818"/>
                </a:solidFill>
                <a:latin typeface="Open Sans Extra Bold"/>
              </a:rPr>
              <a:t>+Devocionales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56964" y="6700219"/>
            <a:ext cx="12580888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BFFFC"/>
                </a:solidFill>
                <a:latin typeface="Open Sans Extra Bold"/>
              </a:rPr>
              <a:t>+Enseñar a compartir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72001" y="7610502"/>
            <a:ext cx="10340194" cy="1533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BF1818"/>
                </a:solidFill>
                <a:latin typeface="Open Sans Extra Bold"/>
              </a:rPr>
              <a:t>+Hablar de </a:t>
            </a:r>
            <a:r>
              <a:rPr lang="en-US" sz="9000" dirty="0" err="1">
                <a:solidFill>
                  <a:srgbClr val="BF1818"/>
                </a:solidFill>
                <a:latin typeface="Open Sans Extra Bold"/>
              </a:rPr>
              <a:t>retos</a:t>
            </a:r>
            <a:endParaRPr lang="en-US" sz="9000" dirty="0">
              <a:solidFill>
                <a:srgbClr val="BF1818"/>
              </a:solidFill>
              <a:latin typeface="Open Sans Extra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t="17797" r="9583" b="19166"/>
          <a:stretch>
            <a:fillRect/>
          </a:stretch>
        </p:blipFill>
        <p:spPr>
          <a:xfrm>
            <a:off x="15106714" y="8829144"/>
            <a:ext cx="2462276" cy="858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1964</Words>
  <Application>Microsoft Office PowerPoint</Application>
  <PresentationFormat>Personalizado</PresentationFormat>
  <Paragraphs>389</Paragraphs>
  <Slides>101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101</vt:i4>
      </vt:variant>
    </vt:vector>
  </HeadingPairs>
  <TitlesOfParts>
    <vt:vector size="125" baseType="lpstr">
      <vt:lpstr>Aileron Regular</vt:lpstr>
      <vt:lpstr>Montserrat Light</vt:lpstr>
      <vt:lpstr>Lato</vt:lpstr>
      <vt:lpstr>Now Bold</vt:lpstr>
      <vt:lpstr>Squada One</vt:lpstr>
      <vt:lpstr>Oswald Bold</vt:lpstr>
      <vt:lpstr>Sarina</vt:lpstr>
      <vt:lpstr>Calibri</vt:lpstr>
      <vt:lpstr>Montserrat Light Bold</vt:lpstr>
      <vt:lpstr>Now</vt:lpstr>
      <vt:lpstr>Lato Italics</vt:lpstr>
      <vt:lpstr>Open Sans Extra Bold</vt:lpstr>
      <vt:lpstr>Montserrat Classic</vt:lpstr>
      <vt:lpstr>Arial</vt:lpstr>
      <vt:lpstr>Oswald</vt:lpstr>
      <vt:lpstr>Montserrat Classic Bold</vt:lpstr>
      <vt:lpstr>Tomorrow</vt:lpstr>
      <vt:lpstr>Brittany</vt:lpstr>
      <vt:lpstr>Montserrat Extra-Bold</vt:lpstr>
      <vt:lpstr>Aileron Regular Bold</vt:lpstr>
      <vt:lpstr>Lato Bold</vt:lpstr>
      <vt:lpstr>Now Italics</vt:lpstr>
      <vt:lpstr>Big Shoulders Display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 presentar Evangelismo Global 2023</dc:title>
  <cp:lastModifiedBy>Evangelismo Mesoamérica Iglesia del Nazareno</cp:lastModifiedBy>
  <cp:revision>12</cp:revision>
  <dcterms:created xsi:type="dcterms:W3CDTF">2006-08-16T00:00:00Z</dcterms:created>
  <dcterms:modified xsi:type="dcterms:W3CDTF">2024-04-26T16:54:23Z</dcterms:modified>
  <dc:identifier>DAFb34pCWAg</dc:identifier>
</cp:coreProperties>
</file>